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Roboto"/>
      <p:regular r:id="rId44"/>
      <p:bold r:id="rId45"/>
      <p:italic r:id="rId46"/>
      <p:boldItalic r:id="rId47"/>
    </p:embeddedFont>
    <p:embeddedFont>
      <p:font typeface="Source Code Pro"/>
      <p:regular r:id="rId48"/>
      <p:bold r:id="rId49"/>
      <p:italic r:id="rId50"/>
      <p:boldItalic r:id="rId51"/>
    </p:embeddedFont>
    <p:embeddedFont>
      <p:font typeface="Oswald"/>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regular.fntdata"/><Relationship Id="rId43" Type="http://schemas.openxmlformats.org/officeDocument/2006/relationships/slide" Target="slides/slide38.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SourceCodePro-regular.fntdata"/><Relationship Id="rId47" Type="http://schemas.openxmlformats.org/officeDocument/2006/relationships/font" Target="fonts/Roboto-boldItalic.fntdata"/><Relationship Id="rId49" Type="http://schemas.openxmlformats.org/officeDocument/2006/relationships/font" Target="fonts/SourceCodePr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SourceCodePro-boldItalic.fntdata"/><Relationship Id="rId50" Type="http://schemas.openxmlformats.org/officeDocument/2006/relationships/font" Target="fonts/SourceCodePro-italic.fntdata"/><Relationship Id="rId53" Type="http://schemas.openxmlformats.org/officeDocument/2006/relationships/font" Target="fonts/Oswald-bold.fntdata"/><Relationship Id="rId52" Type="http://schemas.openxmlformats.org/officeDocument/2006/relationships/font" Target="fonts/Oswald-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pacy.io/model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pacy.io/api/token#_title" TargetMode="External"/><Relationship Id="rId3" Type="http://schemas.openxmlformats.org/officeDocument/2006/relationships/hyperlink" Target="https://spacy.io/api/language#pipe" TargetMode="External"/><Relationship Id="rId4" Type="http://schemas.openxmlformats.org/officeDocument/2006/relationships/hyperlink" Target="https://spacy.io/api/language#pipe"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Word2vec"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11a12a438b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11a12a438b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50">
                <a:solidFill>
                  <a:srgbClr val="AAAAAA"/>
                </a:solidFill>
                <a:highlight>
                  <a:srgbClr val="FFFFFF"/>
                </a:highlight>
              </a:rPr>
              <a:t>“</a:t>
            </a:r>
            <a:r>
              <a:rPr b="1" i="1" lang="en" sz="1050">
                <a:solidFill>
                  <a:srgbClr val="AAAAAA"/>
                </a:solidFill>
                <a:highlight>
                  <a:srgbClr val="FFFFFF"/>
                </a:highlight>
              </a:rPr>
              <a:t>There is in all things a pattern that is part of our universe. It has symmetry, elegance, and grace</a:t>
            </a:r>
            <a:r>
              <a:rPr i="1" lang="en" sz="1050">
                <a:solidFill>
                  <a:srgbClr val="AAAAAA"/>
                </a:solidFill>
                <a:highlight>
                  <a:srgbClr val="FFFFFF"/>
                </a:highlight>
              </a:rPr>
              <a:t> - those qualities you find always in that which the true artist captures. You can find it in the turning of the seasons, in the way sand trails along a ridge, in the branch clusters of the creosote bush or the pattern of its leaves.</a:t>
            </a:r>
            <a:endParaRPr i="1" sz="1050">
              <a:solidFill>
                <a:srgbClr val="AAAAAA"/>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i="1" lang="en" sz="1050">
                <a:solidFill>
                  <a:srgbClr val="AAAAAA"/>
                </a:solidFill>
                <a:highlight>
                  <a:srgbClr val="FFFFFF"/>
                </a:highlight>
              </a:rPr>
              <a:t>We try to copy these patterns in our lives and our society, seeking the rhythms, the dances, the forms that comfort. Yet, it is possible to see peril in the finding of ultimate perfection. It is clear that the ultimate pattern contains its own fixity. In such perfection, all things move toward death.” ~ Dune (1965)</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11a12a438b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11a12a438b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50">
                <a:solidFill>
                  <a:srgbClr val="AAAAAA"/>
                </a:solidFill>
                <a:highlight>
                  <a:srgbClr val="FFFFFF"/>
                </a:highlight>
              </a:rPr>
              <a:t>“</a:t>
            </a:r>
            <a:r>
              <a:rPr b="1" i="1" lang="en" sz="1050">
                <a:solidFill>
                  <a:srgbClr val="AAAAAA"/>
                </a:solidFill>
                <a:highlight>
                  <a:srgbClr val="FFFFFF"/>
                </a:highlight>
              </a:rPr>
              <a:t>There is in all things a pattern that is part of our universe. It has symmetry, elegance, and grace</a:t>
            </a:r>
            <a:r>
              <a:rPr i="1" lang="en" sz="1050">
                <a:solidFill>
                  <a:srgbClr val="AAAAAA"/>
                </a:solidFill>
                <a:highlight>
                  <a:srgbClr val="FFFFFF"/>
                </a:highlight>
              </a:rPr>
              <a:t> - those qualities you find always in that which the true artist captures. You can find it in the turning of the seasons, in the way sand trails along a ridge, in the branch clusters of the creosote bush or the pattern of its leaves.</a:t>
            </a:r>
            <a:endParaRPr i="1" sz="1050">
              <a:solidFill>
                <a:srgbClr val="AAAAAA"/>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i="1" lang="en" sz="1050">
                <a:solidFill>
                  <a:srgbClr val="AAAAAA"/>
                </a:solidFill>
                <a:highlight>
                  <a:srgbClr val="FFFFFF"/>
                </a:highlight>
              </a:rPr>
              <a:t>We try to copy these patterns in our lives and our society, seeking the rhythms, the dances, the forms that comfort. Yet, it is possible to see peril in the finding of ultimate perfection. It is clear that the ultimate pattern contains its own fixity. In such perfection, all things move toward death.” ~ Dune (1965)</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11a12a438b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11a12a438b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50">
                <a:solidFill>
                  <a:srgbClr val="AAAAAA"/>
                </a:solidFill>
                <a:highlight>
                  <a:srgbClr val="FFFFFF"/>
                </a:highlight>
              </a:rPr>
              <a:t>“</a:t>
            </a:r>
            <a:r>
              <a:rPr b="1" i="1" lang="en" sz="1050">
                <a:solidFill>
                  <a:srgbClr val="AAAAAA"/>
                </a:solidFill>
                <a:highlight>
                  <a:srgbClr val="FFFFFF"/>
                </a:highlight>
              </a:rPr>
              <a:t>There is in all things a pattern that is part of our universe. It has symmetry, elegance, and grace</a:t>
            </a:r>
            <a:r>
              <a:rPr i="1" lang="en" sz="1050">
                <a:solidFill>
                  <a:srgbClr val="AAAAAA"/>
                </a:solidFill>
                <a:highlight>
                  <a:srgbClr val="FFFFFF"/>
                </a:highlight>
              </a:rPr>
              <a:t> - those qualities you find always in that which the true artist captures. You can find it in the turning of the seasons, in the way sand trails along a ridge, in the branch clusters of the creosote bush or the pattern of its leaves.</a:t>
            </a:r>
            <a:endParaRPr i="1" sz="1050">
              <a:solidFill>
                <a:srgbClr val="AAAAAA"/>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i="1" lang="en" sz="1050">
                <a:solidFill>
                  <a:srgbClr val="AAAAAA"/>
                </a:solidFill>
                <a:highlight>
                  <a:srgbClr val="FFFFFF"/>
                </a:highlight>
              </a:rPr>
              <a:t>We try to copy these patterns in our lives and our society, seeking the rhythms, the dances, the forms that comfort. Yet, it is possible to see peril in the finding of ultimate perfection. It is clear that the ultimate pattern contains its own fixity. In such perfection, all things move toward death.” ~ Dune (1965)</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11a12a438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11a12a438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50">
                <a:solidFill>
                  <a:srgbClr val="AAAAAA"/>
                </a:solidFill>
                <a:highlight>
                  <a:srgbClr val="FFFFFF"/>
                </a:highlight>
              </a:rPr>
              <a:t>“</a:t>
            </a:r>
            <a:r>
              <a:rPr b="1" i="1" lang="en" sz="1050">
                <a:solidFill>
                  <a:srgbClr val="AAAAAA"/>
                </a:solidFill>
                <a:highlight>
                  <a:srgbClr val="FFFFFF"/>
                </a:highlight>
              </a:rPr>
              <a:t>There is in all things a pattern that is part of our universe. It has symmetry, elegance, and grace</a:t>
            </a:r>
            <a:r>
              <a:rPr i="1" lang="en" sz="1050">
                <a:solidFill>
                  <a:srgbClr val="AAAAAA"/>
                </a:solidFill>
                <a:highlight>
                  <a:srgbClr val="FFFFFF"/>
                </a:highlight>
              </a:rPr>
              <a:t> - those qualities you find always in that which the true artist captures. You can find it in the turning of the seasons, in the way sand trails along a ridge, in the branch clusters of the creosote bush or the pattern of its leaves.</a:t>
            </a:r>
            <a:endParaRPr i="1" sz="1050">
              <a:solidFill>
                <a:srgbClr val="AAAAAA"/>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i="1" lang="en" sz="1050">
                <a:solidFill>
                  <a:srgbClr val="AAAAAA"/>
                </a:solidFill>
                <a:highlight>
                  <a:srgbClr val="FFFFFF"/>
                </a:highlight>
              </a:rPr>
              <a:t>We try to copy these patterns in our lives and our society, seeking the rhythms, the dances, the forms that comfort. Yet, it is possible to see peril in the finding of ultimate perfection. It is clear that the ultimate pattern contains its own fixity. In such perfection, all things move toward death.” ~ Dune (1965)</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1a12a438b_3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11a12a438b_3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11a12a438b_3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11a12a438b_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performed text analysis using spaCy, a Natural language processing (NLP) framework.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spaCy’s has built-in statistical models, which enable to perform NLP related tasks, such as part-of-speech tagging, named entity recognition, and dependency parsing.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 used the en_core_web_lg: English multi-task CNN trained on OntoNotes, with GloVe vectors trained on Common Crawl.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addition, we also combined all 10 questions' columns to 1 text column for a high level analysis of the text.</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1a12a438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11a12a438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12529"/>
                </a:solidFill>
                <a:highlight>
                  <a:schemeClr val="lt1"/>
                </a:highlight>
              </a:rPr>
              <a:t>Normalize the text </a:t>
            </a:r>
            <a:endParaRPr sz="1200">
              <a:solidFill>
                <a:srgbClr val="212529"/>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212529"/>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212529"/>
              </a:solidFill>
              <a:highlight>
                <a:schemeClr val="lt1"/>
              </a:highlight>
            </a:endParaRPr>
          </a:p>
          <a:p>
            <a:pPr indent="0" lvl="0" marL="0" rtl="0" algn="l">
              <a:spcBef>
                <a:spcPts val="1200"/>
              </a:spcBef>
              <a:spcAft>
                <a:spcPts val="0"/>
              </a:spcAft>
              <a:buClr>
                <a:schemeClr val="dk1"/>
              </a:buClr>
              <a:buSzPts val="1100"/>
              <a:buFont typeface="Arial"/>
              <a:buNone/>
            </a:pPr>
            <a:r>
              <a:t/>
            </a:r>
            <a:endParaRPr i="1" sz="1200">
              <a:solidFill>
                <a:srgbClr val="212529"/>
              </a:solidFill>
              <a:highlight>
                <a:schemeClr val="lt1"/>
              </a:highlight>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1146a7f2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1146a7f2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292929"/>
                </a:solidFill>
                <a:highlight>
                  <a:srgbClr val="FFFFFF"/>
                </a:highlight>
                <a:latin typeface="Georgia"/>
                <a:ea typeface="Georgia"/>
                <a:cs typeface="Georgia"/>
                <a:sym typeface="Georgia"/>
              </a:rPr>
              <a:t>out of the box methods</a:t>
            </a:r>
            <a:endParaRPr>
              <a:solidFill>
                <a:srgbClr val="1A1E23"/>
              </a:solidFill>
              <a:highlight>
                <a:srgbClr val="FFFFFF"/>
              </a:highlight>
            </a:endParaRPr>
          </a:p>
          <a:p>
            <a:pPr indent="0" lvl="0" marL="0" rtl="0" algn="l">
              <a:lnSpc>
                <a:spcPct val="115000"/>
              </a:lnSpc>
              <a:spcBef>
                <a:spcPts val="0"/>
              </a:spcBef>
              <a:spcAft>
                <a:spcPts val="0"/>
              </a:spcAft>
              <a:buNone/>
            </a:pPr>
            <a:r>
              <a:rPr lang="en">
                <a:solidFill>
                  <a:srgbClr val="1A1E23"/>
                </a:solidFill>
                <a:highlight>
                  <a:srgbClr val="FFFFFF"/>
                </a:highlight>
              </a:rPr>
              <a:t>When you call </a:t>
            </a:r>
            <a:r>
              <a:rPr lang="en" sz="1000">
                <a:solidFill>
                  <a:srgbClr val="1A1E23"/>
                </a:solidFill>
                <a:highlight>
                  <a:srgbClr val="FFFFFF"/>
                </a:highlight>
              </a:rPr>
              <a:t>nlp</a:t>
            </a:r>
            <a:r>
              <a:rPr lang="en">
                <a:solidFill>
                  <a:srgbClr val="1A1E23"/>
                </a:solidFill>
                <a:highlight>
                  <a:srgbClr val="FFFFFF"/>
                </a:highlight>
              </a:rPr>
              <a:t> on a text, spaCy first tokenizes the text to produce a </a:t>
            </a:r>
            <a:r>
              <a:rPr lang="en" sz="1000">
                <a:solidFill>
                  <a:srgbClr val="1A1E23"/>
                </a:solidFill>
                <a:highlight>
                  <a:srgbClr val="FFFFFF"/>
                </a:highlight>
              </a:rPr>
              <a:t>Doc</a:t>
            </a:r>
            <a:r>
              <a:rPr lang="en">
                <a:solidFill>
                  <a:srgbClr val="1A1E23"/>
                </a:solidFill>
                <a:highlight>
                  <a:srgbClr val="FFFFFF"/>
                </a:highlight>
              </a:rPr>
              <a:t> object. The </a:t>
            </a:r>
            <a:r>
              <a:rPr lang="en" sz="1000">
                <a:solidFill>
                  <a:srgbClr val="1A1E23"/>
                </a:solidFill>
                <a:highlight>
                  <a:srgbClr val="FFFFFF"/>
                </a:highlight>
              </a:rPr>
              <a:t>Doc</a:t>
            </a:r>
            <a:r>
              <a:rPr lang="en">
                <a:solidFill>
                  <a:srgbClr val="1A1E23"/>
                </a:solidFill>
                <a:highlight>
                  <a:srgbClr val="FFFFFF"/>
                </a:highlight>
              </a:rPr>
              <a:t> is then processed in several different steps – this is also referred to as the processing pipeline. The pipeline used by the </a:t>
            </a:r>
            <a:r>
              <a:rPr lang="en">
                <a:solidFill>
                  <a:schemeClr val="hlink"/>
                </a:solidFill>
                <a:highlight>
                  <a:srgbClr val="FFFFFF"/>
                </a:highlight>
                <a:uFill>
                  <a:noFill/>
                </a:uFill>
                <a:hlinkClick r:id="rId2"/>
              </a:rPr>
              <a:t>trained pipelines</a:t>
            </a:r>
            <a:r>
              <a:rPr lang="en">
                <a:solidFill>
                  <a:srgbClr val="1A1E23"/>
                </a:solidFill>
                <a:highlight>
                  <a:srgbClr val="FFFFFF"/>
                </a:highlight>
              </a:rPr>
              <a:t> typically include a tagger, a lemmatizer, a parser and an entity recognizer. Each pipeline component returns the processed </a:t>
            </a:r>
            <a:r>
              <a:rPr lang="en" sz="1000">
                <a:solidFill>
                  <a:srgbClr val="1A1E23"/>
                </a:solidFill>
                <a:highlight>
                  <a:srgbClr val="FFFFFF"/>
                </a:highlight>
              </a:rPr>
              <a:t>Doc</a:t>
            </a:r>
            <a:r>
              <a:rPr lang="en">
                <a:solidFill>
                  <a:srgbClr val="1A1E23"/>
                </a:solidFill>
                <a:highlight>
                  <a:srgbClr val="FFFFFF"/>
                </a:highlight>
              </a:rPr>
              <a:t>, which is then passed on to the next component.</a:t>
            </a:r>
            <a:endParaRPr>
              <a:solidFill>
                <a:srgbClr val="1A1E23"/>
              </a:solidFill>
              <a:highlight>
                <a:srgbClr val="FFFFFF"/>
              </a:highlight>
            </a:endParaRPr>
          </a:p>
          <a:p>
            <a:pPr indent="0" lvl="0" marL="0" rtl="0" algn="l">
              <a:lnSpc>
                <a:spcPct val="115000"/>
              </a:lnSpc>
              <a:spcBef>
                <a:spcPts val="0"/>
              </a:spcBef>
              <a:spcAft>
                <a:spcPts val="0"/>
              </a:spcAft>
              <a:buNone/>
            </a:pPr>
            <a:r>
              <a:rPr lang="en">
                <a:solidFill>
                  <a:srgbClr val="1A1E23"/>
                </a:solidFill>
                <a:highlight>
                  <a:srgbClr val="FFFFFF"/>
                </a:highlight>
                <a:latin typeface="Roboto"/>
                <a:ea typeface="Roboto"/>
                <a:cs typeface="Roboto"/>
                <a:sym typeface="Roboto"/>
              </a:rPr>
              <a:t>The capabilities of a processing pipeline always depend on the components, their models and how they were trained. For example, a pipeline for named entity recognition needs to include a trained named entity recognizer component with a statistical model and weights that enable it to make predictions of entity labels.</a:t>
            </a:r>
            <a:endParaRPr>
              <a:solidFill>
                <a:schemeClr val="dk1"/>
              </a:solidFill>
            </a:endParaRPr>
          </a:p>
          <a:p>
            <a:pPr indent="0" lvl="0" marL="0" rtl="0" algn="l">
              <a:lnSpc>
                <a:spcPct val="115000"/>
              </a:lnSpc>
              <a:spcBef>
                <a:spcPts val="0"/>
              </a:spcBef>
              <a:spcAft>
                <a:spcPts val="0"/>
              </a:spcAft>
              <a:buNone/>
            </a:pPr>
            <a:r>
              <a:t/>
            </a:r>
            <a:endParaRPr sz="1350">
              <a:solidFill>
                <a:srgbClr val="222222"/>
              </a:solidFill>
              <a:highlight>
                <a:schemeClr val="lt1"/>
              </a:highlight>
            </a:endParaRPr>
          </a:p>
          <a:p>
            <a:pPr indent="0" lvl="0" marL="0" rtl="0" algn="l">
              <a:spcBef>
                <a:spcPts val="1200"/>
              </a:spcBef>
              <a:spcAft>
                <a:spcPts val="0"/>
              </a:spcAft>
              <a:buClr>
                <a:schemeClr val="dk1"/>
              </a:buClr>
              <a:buSzPts val="1100"/>
              <a:buFont typeface="Arial"/>
              <a:buNone/>
            </a:pPr>
            <a:r>
              <a:rPr i="1" lang="en" sz="1200">
                <a:solidFill>
                  <a:srgbClr val="212529"/>
                </a:solidFill>
                <a:highlight>
                  <a:srgbClr val="FFFFFF"/>
                </a:highlight>
              </a:rPr>
              <a:t>The first step for a text string, when working with spaCy, is to pass it to an NLP object.</a:t>
            </a:r>
            <a:endParaRPr i="1" sz="1200">
              <a:solidFill>
                <a:srgbClr val="212529"/>
              </a:solidFill>
              <a:highlight>
                <a:srgbClr val="FFFFFF"/>
              </a:highlight>
            </a:endParaRPr>
          </a:p>
          <a:p>
            <a:pPr indent="0" lvl="0" marL="0" rtl="0" algn="l">
              <a:spcBef>
                <a:spcPts val="0"/>
              </a:spcBef>
              <a:spcAft>
                <a:spcPts val="0"/>
              </a:spcAft>
              <a:buClr>
                <a:schemeClr val="dk1"/>
              </a:buClr>
              <a:buSzPts val="1100"/>
              <a:buFont typeface="Arial"/>
              <a:buNone/>
            </a:pPr>
            <a:r>
              <a:rPr i="1" lang="en" sz="1200">
                <a:solidFill>
                  <a:srgbClr val="212529"/>
                </a:solidFill>
                <a:highlight>
                  <a:srgbClr val="FFFFFF"/>
                </a:highlight>
              </a:rPr>
              <a:t>This object is essentially a pipeline of several text pre-processing operations through which the input text string has to go through.</a:t>
            </a:r>
            <a:endParaRPr i="1" sz="1200">
              <a:solidFill>
                <a:srgbClr val="212529"/>
              </a:solidFill>
              <a:highlight>
                <a:srgbClr val="FFFFFF"/>
              </a:highlight>
            </a:endParaRPr>
          </a:p>
          <a:p>
            <a:pPr indent="0" lvl="0" marL="0" rtl="0" algn="l">
              <a:spcBef>
                <a:spcPts val="0"/>
              </a:spcBef>
              <a:spcAft>
                <a:spcPts val="0"/>
              </a:spcAft>
              <a:buNone/>
            </a:pPr>
            <a:r>
              <a:t/>
            </a:r>
            <a:endParaRPr i="1" sz="1200">
              <a:solidFill>
                <a:srgbClr val="212529"/>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11a12a438b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11a12a438b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424242"/>
                </a:solidFill>
                <a:latin typeface="Source Code Pro"/>
                <a:ea typeface="Source Code Pro"/>
                <a:cs typeface="Source Code Pro"/>
                <a:sym typeface="Source Code Pro"/>
              </a:rPr>
              <a:t>We used the large trained model for the english language, en_core_web_lg which includes trained pipelines &amp; weights - en_core_web_lg (</a:t>
            </a:r>
            <a:r>
              <a:rPr lang="en" sz="1350">
                <a:solidFill>
                  <a:srgbClr val="222222"/>
                </a:solidFill>
                <a:highlight>
                  <a:schemeClr val="lt1"/>
                </a:highlight>
              </a:rPr>
              <a:t>trained word-vector)</a:t>
            </a:r>
            <a:r>
              <a:rPr lang="en" sz="1800">
                <a:solidFill>
                  <a:srgbClr val="424242"/>
                </a:solidFill>
                <a:latin typeface="Source Code Pro"/>
                <a:ea typeface="Source Code Pro"/>
                <a:cs typeface="Source Code Pro"/>
                <a:sym typeface="Source Code Pro"/>
              </a:rPr>
              <a:t> </a:t>
            </a:r>
            <a:endParaRPr sz="1800">
              <a:solidFill>
                <a:srgbClr val="424242"/>
              </a:solidFill>
              <a:latin typeface="Source Code Pro"/>
              <a:ea typeface="Source Code Pro"/>
              <a:cs typeface="Source Code Pro"/>
              <a:sym typeface="Source Code Pro"/>
            </a:endParaRPr>
          </a:p>
          <a:p>
            <a:pPr indent="0" lvl="0" marL="0" rtl="0" algn="l">
              <a:lnSpc>
                <a:spcPct val="115000"/>
              </a:lnSpc>
              <a:spcBef>
                <a:spcPts val="1200"/>
              </a:spcBef>
              <a:spcAft>
                <a:spcPts val="0"/>
              </a:spcAft>
              <a:buClr>
                <a:schemeClr val="dk1"/>
              </a:buClr>
              <a:buSzPts val="1100"/>
              <a:buFont typeface="Arial"/>
              <a:buNone/>
            </a:pPr>
            <a:r>
              <a:rPr lang="en" sz="1500">
                <a:solidFill>
                  <a:srgbClr val="292929"/>
                </a:solidFill>
                <a:highlight>
                  <a:srgbClr val="FFFFFF"/>
                </a:highlight>
                <a:latin typeface="Georgia"/>
                <a:ea typeface="Georgia"/>
                <a:cs typeface="Georgia"/>
                <a:sym typeface="Georgia"/>
              </a:rPr>
              <a:t> set up an </a:t>
            </a:r>
            <a:r>
              <a:rPr lang="en" sz="1150">
                <a:solidFill>
                  <a:srgbClr val="292929"/>
                </a:solidFill>
                <a:highlight>
                  <a:srgbClr val="F2F2F2"/>
                </a:highlight>
                <a:latin typeface="Courier New"/>
                <a:ea typeface="Courier New"/>
                <a:cs typeface="Courier New"/>
                <a:sym typeface="Courier New"/>
              </a:rPr>
              <a:t>nlp</a:t>
            </a:r>
            <a:r>
              <a:rPr lang="en" sz="1500">
                <a:solidFill>
                  <a:srgbClr val="292929"/>
                </a:solidFill>
                <a:highlight>
                  <a:srgbClr val="FFFFFF"/>
                </a:highlight>
                <a:latin typeface="Georgia"/>
                <a:ea typeface="Georgia"/>
                <a:cs typeface="Georgia"/>
                <a:sym typeface="Georgia"/>
              </a:rPr>
              <a:t> object</a:t>
            </a:r>
            <a:endParaRPr sz="1500">
              <a:solidFill>
                <a:srgbClr val="292929"/>
              </a:solidFill>
              <a:highlight>
                <a:srgbClr val="FFFFFF"/>
              </a:highlight>
              <a:latin typeface="Georgia"/>
              <a:ea typeface="Georgia"/>
              <a:cs typeface="Georgia"/>
              <a:sym typeface="Georgia"/>
            </a:endParaRPr>
          </a:p>
          <a:p>
            <a:pPr indent="0" lvl="0" marL="0" rtl="0" algn="l">
              <a:lnSpc>
                <a:spcPct val="115000"/>
              </a:lnSpc>
              <a:spcBef>
                <a:spcPts val="1200"/>
              </a:spcBef>
              <a:spcAft>
                <a:spcPts val="0"/>
              </a:spcAft>
              <a:buClr>
                <a:schemeClr val="dk1"/>
              </a:buClr>
              <a:buSzPts val="1100"/>
              <a:buFont typeface="Arial"/>
              <a:buNone/>
            </a:pPr>
            <a:r>
              <a:rPr lang="en" sz="1500">
                <a:solidFill>
                  <a:srgbClr val="292929"/>
                </a:solidFill>
                <a:highlight>
                  <a:srgbClr val="FFFFFF"/>
                </a:highlight>
                <a:latin typeface="Georgia"/>
                <a:ea typeface="Georgia"/>
                <a:cs typeface="Georgia"/>
                <a:sym typeface="Georgia"/>
              </a:rPr>
              <a:t>create a </a:t>
            </a:r>
            <a:r>
              <a:rPr lang="en" sz="1150">
                <a:solidFill>
                  <a:srgbClr val="292929"/>
                </a:solidFill>
                <a:highlight>
                  <a:srgbClr val="F2F2F2"/>
                </a:highlight>
                <a:latin typeface="Courier New"/>
                <a:ea typeface="Courier New"/>
                <a:cs typeface="Courier New"/>
                <a:sym typeface="Courier New"/>
              </a:rPr>
              <a:t>doc</a:t>
            </a:r>
            <a:r>
              <a:rPr lang="en" sz="1500">
                <a:solidFill>
                  <a:srgbClr val="292929"/>
                </a:solidFill>
                <a:highlight>
                  <a:srgbClr val="FFFFFF"/>
                </a:highlight>
                <a:latin typeface="Georgia"/>
                <a:ea typeface="Georgia"/>
                <a:cs typeface="Georgia"/>
                <a:sym typeface="Georgia"/>
              </a:rPr>
              <a:t> object that is the processed version of the string input =  a container of tokens</a:t>
            </a:r>
            <a:endParaRPr sz="1500">
              <a:solidFill>
                <a:srgbClr val="292929"/>
              </a:solidFill>
              <a:highlight>
                <a:srgbClr val="FFFFFF"/>
              </a:highlight>
              <a:latin typeface="Georgia"/>
              <a:ea typeface="Georgia"/>
              <a:cs typeface="Georgia"/>
              <a:sym typeface="Georgia"/>
            </a:endParaRPr>
          </a:p>
          <a:p>
            <a:pPr indent="0" lvl="0" marL="0" rtl="0" algn="l">
              <a:lnSpc>
                <a:spcPct val="115000"/>
              </a:lnSpc>
              <a:spcBef>
                <a:spcPts val="1200"/>
              </a:spcBef>
              <a:spcAft>
                <a:spcPts val="0"/>
              </a:spcAft>
              <a:buClr>
                <a:schemeClr val="dk1"/>
              </a:buClr>
              <a:buSzPts val="1100"/>
              <a:buFont typeface="Arial"/>
              <a:buNone/>
            </a:pPr>
            <a:r>
              <a:rPr lang="en" sz="1500">
                <a:solidFill>
                  <a:srgbClr val="292929"/>
                </a:solidFill>
                <a:highlight>
                  <a:srgbClr val="FFFFFF"/>
                </a:highlight>
                <a:latin typeface="Georgia"/>
                <a:ea typeface="Georgia"/>
                <a:cs typeface="Georgia"/>
                <a:sym typeface="Georgia"/>
              </a:rPr>
              <a:t>The tokens in a Doc object are </a:t>
            </a:r>
            <a:r>
              <a:rPr lang="en" sz="1500" u="sng">
                <a:solidFill>
                  <a:schemeClr val="hlink"/>
                </a:solidFill>
                <a:highlight>
                  <a:srgbClr val="FFFFFF"/>
                </a:highlight>
                <a:latin typeface="Georgia"/>
                <a:ea typeface="Georgia"/>
                <a:cs typeface="Georgia"/>
                <a:sym typeface="Georgia"/>
                <a:hlinkClick r:id="rId2"/>
              </a:rPr>
              <a:t>Token</a:t>
            </a:r>
            <a:r>
              <a:rPr lang="en" sz="1500">
                <a:solidFill>
                  <a:srgbClr val="292929"/>
                </a:solidFill>
                <a:highlight>
                  <a:srgbClr val="FFFFFF"/>
                </a:highlight>
                <a:latin typeface="Georgia"/>
                <a:ea typeface="Georgia"/>
                <a:cs typeface="Georgia"/>
                <a:sym typeface="Georgia"/>
              </a:rPr>
              <a:t> objects, with a long list of attributes </a:t>
            </a:r>
            <a:endParaRPr sz="1500">
              <a:solidFill>
                <a:srgbClr val="292929"/>
              </a:solidFill>
              <a:highlight>
                <a:srgbClr val="FFFFFF"/>
              </a:highlight>
              <a:latin typeface="Georgia"/>
              <a:ea typeface="Georgia"/>
              <a:cs typeface="Georgia"/>
              <a:sym typeface="Georgia"/>
            </a:endParaRPr>
          </a:p>
          <a:p>
            <a:pPr indent="0" lvl="0" marL="0" rtl="0" algn="l">
              <a:lnSpc>
                <a:spcPct val="115000"/>
              </a:lnSpc>
              <a:spcBef>
                <a:spcPts val="1200"/>
              </a:spcBef>
              <a:spcAft>
                <a:spcPts val="0"/>
              </a:spcAft>
              <a:buClr>
                <a:schemeClr val="dk1"/>
              </a:buClr>
              <a:buSzPts val="1100"/>
              <a:buFont typeface="Arial"/>
              <a:buNone/>
            </a:pPr>
            <a:r>
              <a:rPr lang="en">
                <a:solidFill>
                  <a:srgbClr val="1A1E23"/>
                </a:solidFill>
                <a:highlight>
                  <a:srgbClr val="FFFFFF"/>
                </a:highlight>
                <a:latin typeface="Roboto"/>
                <a:ea typeface="Roboto"/>
                <a:cs typeface="Roboto"/>
                <a:sym typeface="Roboto"/>
              </a:rPr>
              <a:t>When you call </a:t>
            </a:r>
            <a:r>
              <a:rPr lang="en" sz="1000">
                <a:solidFill>
                  <a:schemeClr val="dk1"/>
                </a:solidFill>
              </a:rPr>
              <a:t>nlp</a:t>
            </a:r>
            <a:r>
              <a:rPr lang="en">
                <a:solidFill>
                  <a:srgbClr val="1A1E23"/>
                </a:solidFill>
                <a:highlight>
                  <a:srgbClr val="FFFFFF"/>
                </a:highlight>
                <a:latin typeface="Roboto"/>
                <a:ea typeface="Roboto"/>
                <a:cs typeface="Roboto"/>
                <a:sym typeface="Roboto"/>
              </a:rPr>
              <a:t> on a text, spaCy will tokenize it and then call each component on the </a:t>
            </a:r>
            <a:r>
              <a:rPr lang="en" sz="1000">
                <a:solidFill>
                  <a:schemeClr val="dk1"/>
                </a:solidFill>
              </a:rPr>
              <a:t>Doc</a:t>
            </a:r>
            <a:r>
              <a:rPr lang="en">
                <a:solidFill>
                  <a:srgbClr val="1A1E23"/>
                </a:solidFill>
                <a:highlight>
                  <a:srgbClr val="FFFFFF"/>
                </a:highlight>
                <a:latin typeface="Roboto"/>
                <a:ea typeface="Roboto"/>
                <a:cs typeface="Roboto"/>
                <a:sym typeface="Roboto"/>
              </a:rPr>
              <a:t>, in order. It then returns the processed </a:t>
            </a:r>
            <a:r>
              <a:rPr lang="en" sz="1000">
                <a:solidFill>
                  <a:schemeClr val="dk1"/>
                </a:solidFill>
              </a:rPr>
              <a:t>Doc</a:t>
            </a:r>
            <a:r>
              <a:rPr lang="en">
                <a:solidFill>
                  <a:srgbClr val="1A1E23"/>
                </a:solidFill>
                <a:highlight>
                  <a:srgbClr val="FFFFFF"/>
                </a:highlight>
                <a:latin typeface="Roboto"/>
                <a:ea typeface="Roboto"/>
                <a:cs typeface="Roboto"/>
                <a:sym typeface="Roboto"/>
              </a:rPr>
              <a:t> that you can work with.</a:t>
            </a:r>
            <a:endParaRPr>
              <a:solidFill>
                <a:srgbClr val="1A1E23"/>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a:solidFill>
                  <a:srgbClr val="1A1E23"/>
                </a:solidFill>
                <a:highlight>
                  <a:srgbClr val="FFFFFF"/>
                </a:highlight>
                <a:latin typeface="Roboto"/>
                <a:ea typeface="Roboto"/>
                <a:cs typeface="Roboto"/>
                <a:sym typeface="Roboto"/>
              </a:rPr>
              <a:t>When processing large volumes of text, the statistical models are usually more efficient if you let them work on batches of texts. spaCy’s </a:t>
            </a:r>
            <a:r>
              <a:rPr lang="en" sz="1000">
                <a:solidFill>
                  <a:schemeClr val="hlink"/>
                </a:solidFill>
                <a:highlight>
                  <a:srgbClr val="FFFFFF"/>
                </a:highlight>
                <a:uFill>
                  <a:noFill/>
                </a:uFill>
                <a:latin typeface="Roboto"/>
                <a:ea typeface="Roboto"/>
                <a:cs typeface="Roboto"/>
                <a:sym typeface="Roboto"/>
                <a:hlinkClick r:id="rId3"/>
              </a:rPr>
              <a:t>nlp.pipe</a:t>
            </a:r>
            <a:r>
              <a:rPr lang="en">
                <a:solidFill>
                  <a:srgbClr val="1A1E23"/>
                </a:solidFill>
                <a:highlight>
                  <a:srgbClr val="FFFFFF"/>
                </a:highlight>
                <a:latin typeface="Roboto"/>
                <a:ea typeface="Roboto"/>
                <a:cs typeface="Roboto"/>
                <a:sym typeface="Roboto"/>
              </a:rPr>
              <a:t> method takes an iterable of texts and yields processed </a:t>
            </a:r>
            <a:r>
              <a:rPr lang="en" sz="1000">
                <a:solidFill>
                  <a:schemeClr val="dk1"/>
                </a:solidFill>
              </a:rPr>
              <a:t>Doc</a:t>
            </a:r>
            <a:r>
              <a:rPr lang="en">
                <a:solidFill>
                  <a:srgbClr val="1A1E23"/>
                </a:solidFill>
                <a:highlight>
                  <a:srgbClr val="FFFFFF"/>
                </a:highlight>
                <a:latin typeface="Roboto"/>
                <a:ea typeface="Roboto"/>
                <a:cs typeface="Roboto"/>
                <a:sym typeface="Roboto"/>
              </a:rPr>
              <a:t> objects. The batching is done internally.</a:t>
            </a:r>
            <a:endParaRPr>
              <a:solidFill>
                <a:srgbClr val="1A1E23"/>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a:solidFill>
                  <a:srgbClr val="1A1E23"/>
                </a:solidFill>
                <a:highlight>
                  <a:srgbClr val="FFFFFF"/>
                </a:highlight>
                <a:latin typeface="Roboto"/>
                <a:ea typeface="Roboto"/>
                <a:cs typeface="Roboto"/>
                <a:sym typeface="Roboto"/>
              </a:rPr>
              <a:t>N_process for multiprocessing</a:t>
            </a:r>
            <a:endParaRPr>
              <a:solidFill>
                <a:srgbClr val="1A1E23"/>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a:solidFill>
                  <a:srgbClr val="45505E"/>
                </a:solidFill>
                <a:highlight>
                  <a:srgbClr val="F5F5F5"/>
                </a:highlight>
                <a:latin typeface="Roboto"/>
                <a:ea typeface="Roboto"/>
                <a:cs typeface="Roboto"/>
                <a:sym typeface="Roboto"/>
              </a:rPr>
              <a:t>Process the texts as a stream using </a:t>
            </a:r>
            <a:r>
              <a:rPr lang="en" sz="1000">
                <a:solidFill>
                  <a:schemeClr val="hlink"/>
                </a:solidFill>
                <a:highlight>
                  <a:srgbClr val="F5F5F5"/>
                </a:highlight>
                <a:uFill>
                  <a:noFill/>
                </a:uFill>
                <a:latin typeface="Roboto"/>
                <a:ea typeface="Roboto"/>
                <a:cs typeface="Roboto"/>
                <a:sym typeface="Roboto"/>
                <a:hlinkClick r:id="rId4"/>
              </a:rPr>
              <a:t>nlp.pipe</a:t>
            </a:r>
            <a:r>
              <a:rPr lang="en">
                <a:solidFill>
                  <a:srgbClr val="45505E"/>
                </a:solidFill>
                <a:highlight>
                  <a:srgbClr val="F5F5F5"/>
                </a:highlight>
                <a:latin typeface="Roboto"/>
                <a:ea typeface="Roboto"/>
                <a:cs typeface="Roboto"/>
                <a:sym typeface="Roboto"/>
              </a:rPr>
              <a:t> and buffer them in batches, instead of one-by-one.</a:t>
            </a:r>
            <a:endParaRPr>
              <a:solidFill>
                <a:srgbClr val="45505E"/>
              </a:solidFill>
              <a:highlight>
                <a:srgbClr val="F5F5F5"/>
              </a:highlight>
              <a:latin typeface="Roboto"/>
              <a:ea typeface="Roboto"/>
              <a:cs typeface="Roboto"/>
              <a:sym typeface="Roboto"/>
            </a:endParaRPr>
          </a:p>
          <a:p>
            <a:pPr indent="0" lvl="0" marL="0" rtl="0" algn="l">
              <a:spcBef>
                <a:spcPts val="1200"/>
              </a:spcBef>
              <a:spcAft>
                <a:spcPts val="0"/>
              </a:spcAft>
              <a:buNone/>
            </a:pPr>
            <a:r>
              <a:rPr lang="en" sz="1300">
                <a:solidFill>
                  <a:srgbClr val="3D4459"/>
                </a:solidFill>
                <a:highlight>
                  <a:srgbClr val="FFFFFF"/>
                </a:highlight>
              </a:rPr>
              <a:t>word2vec functions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11a12a438b_3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11a12a438b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Lemmatization groups together words with the same root or lemma but with different inflections or derivatives of meaning so they can be analyzed as one item.</a:t>
            </a:r>
            <a:endParaRPr/>
          </a:p>
          <a:p>
            <a:pPr indent="0" lvl="0" marL="0" rtl="0" algn="l">
              <a:spcBef>
                <a:spcPts val="0"/>
              </a:spcBef>
              <a:spcAft>
                <a:spcPts val="0"/>
              </a:spcAft>
              <a:buClr>
                <a:schemeClr val="dk1"/>
              </a:buClr>
              <a:buSzPts val="1100"/>
              <a:buFont typeface="Arial"/>
              <a:buNone/>
            </a:pPr>
            <a:r>
              <a:rPr lang="en"/>
              <a:t>The aim is to take away inflectional suffixes and prefixes to bring out the word’s dictionary form.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Disclaimer - As the dataset was very large, we had to narrow it down to a sample of 10% of the data points in order for NLP efficient processing.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10dd2bb2b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10dd2bb2b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0dd2bb2b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10dd2bb2b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1a12a438b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11a12a438b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can look for a rule-based matching using the token attributes of spaCy’s objects.</a:t>
            </a:r>
            <a:endParaRPr/>
          </a:p>
          <a:p>
            <a:pPr indent="0" lvl="0" marL="0" rtl="0" algn="l">
              <a:spcBef>
                <a:spcPts val="0"/>
              </a:spcBef>
              <a:spcAft>
                <a:spcPts val="0"/>
              </a:spcAft>
              <a:buClr>
                <a:schemeClr val="dk1"/>
              </a:buClr>
              <a:buSzPts val="1100"/>
              <a:buFont typeface="Arial"/>
              <a:buNone/>
            </a:pPr>
            <a:r>
              <a:rPr lang="en"/>
              <a:t>With the spaCy Matcher object, you can find words and phrases in the text using user-defined rules.</a:t>
            </a:r>
            <a:endParaRPr/>
          </a:p>
          <a:p>
            <a:pPr indent="0" lvl="0" marL="0" rtl="0" algn="l">
              <a:spcBef>
                <a:spcPts val="0"/>
              </a:spcBef>
              <a:spcAft>
                <a:spcPts val="0"/>
              </a:spcAft>
              <a:buClr>
                <a:schemeClr val="dk1"/>
              </a:buClr>
              <a:buSzPts val="1100"/>
              <a:buFont typeface="Arial"/>
              <a:buNone/>
            </a:pPr>
            <a:r>
              <a:rPr lang="en"/>
              <a:t>spaCy matcher uses the text patterns as well as the lexical properties of the word, such as POS tags, dependency tags, lemma, etc.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 tried to look for more specific patterns in the different answers according to the subject.</a:t>
            </a:r>
            <a:endParaRPr/>
          </a:p>
          <a:p>
            <a:pPr indent="0" lvl="0" marL="0" rtl="0" algn="l">
              <a:spcBef>
                <a:spcPts val="0"/>
              </a:spcBef>
              <a:spcAft>
                <a:spcPts val="0"/>
              </a:spcAft>
              <a:buClr>
                <a:schemeClr val="dk1"/>
              </a:buClr>
              <a:buSzPts val="1100"/>
              <a:buFont typeface="Arial"/>
              <a:buNone/>
            </a:pPr>
            <a:r>
              <a:rPr lang="en"/>
              <a:t>Breaking down the raw text into subject keyword can contribute to a more precise analysis of profiling and better matching.</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11a12a438b_3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11a12a438b_3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1a12a438b_3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1a12a438b_3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most frequent words people say about themselves are their geographic location which is trivial, but after that we can find:</a:t>
            </a:r>
            <a:endParaRPr/>
          </a:p>
          <a:p>
            <a:pPr indent="0" lvl="0" marL="0" rtl="0" algn="l">
              <a:spcBef>
                <a:spcPts val="0"/>
              </a:spcBef>
              <a:spcAft>
                <a:spcPts val="0"/>
              </a:spcAft>
              <a:buClr>
                <a:schemeClr val="dk1"/>
              </a:buClr>
              <a:buSzPts val="1100"/>
              <a:buFont typeface="Arial"/>
              <a:buNone/>
            </a:pPr>
            <a:r>
              <a:rPr lang="en"/>
              <a:t>easy, good, native, happy, fun, nice, outgoing.</a:t>
            </a:r>
            <a:endParaRPr/>
          </a:p>
          <a:p>
            <a:pPr indent="0" lvl="0" marL="0" rtl="0" algn="l">
              <a:spcBef>
                <a:spcPts val="0"/>
              </a:spcBef>
              <a:spcAft>
                <a:spcPts val="0"/>
              </a:spcAft>
              <a:buClr>
                <a:schemeClr val="dk1"/>
              </a:buClr>
              <a:buSzPts val="1100"/>
              <a:buFont typeface="Arial"/>
              <a:buNone/>
            </a:pPr>
            <a:r>
              <a:rPr lang="en"/>
              <a:t>People seem to be easy going and fun in the bay area, according to themselves.</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1a12a438b_3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1a12a438b_3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most frequent words women say about themselves are:</a:t>
            </a:r>
            <a:endParaRPr/>
          </a:p>
          <a:p>
            <a:pPr indent="0" lvl="0" marL="0" rtl="0" algn="l">
              <a:spcBef>
                <a:spcPts val="0"/>
              </a:spcBef>
              <a:spcAft>
                <a:spcPts val="0"/>
              </a:spcAft>
              <a:buClr>
                <a:schemeClr val="dk1"/>
              </a:buClr>
              <a:buSzPts val="1100"/>
              <a:buFont typeface="Arial"/>
              <a:buNone/>
            </a:pPr>
            <a:r>
              <a:rPr lang="en"/>
              <a:t>little, happy, easy, good, passionate, open, funny, active.</a:t>
            </a:r>
            <a:endParaRPr/>
          </a:p>
          <a:p>
            <a:pPr indent="0" lvl="0" marL="0" rtl="0" algn="l">
              <a:spcBef>
                <a:spcPts val="0"/>
              </a:spcBef>
              <a:spcAft>
                <a:spcPts val="0"/>
              </a:spcAft>
              <a:buClr>
                <a:schemeClr val="dk1"/>
              </a:buClr>
              <a:buSzPts val="1100"/>
              <a:buFont typeface="Arial"/>
              <a:buNone/>
            </a:pPr>
            <a:r>
              <a:rPr lang="en"/>
              <a:t>Women seem to be open to love &amp; passion, with good intentions, happy with life and active (is it because everybody is fit in the valley?)</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11a12a438b_3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11a12a438b_3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frequent words men say about themselves are: old, native, fun, nice, young, big, outgoing. </a:t>
            </a:r>
            <a:endParaRPr/>
          </a:p>
          <a:p>
            <a:pPr indent="0" lvl="0" marL="0" rtl="0" algn="l">
              <a:spcBef>
                <a:spcPts val="0"/>
              </a:spcBef>
              <a:spcAft>
                <a:spcPts val="0"/>
              </a:spcAft>
              <a:buClr>
                <a:schemeClr val="dk1"/>
              </a:buClr>
              <a:buSzPts val="1100"/>
              <a:buFont typeface="Arial"/>
              <a:buNone/>
            </a:pPr>
            <a:r>
              <a:rPr lang="en"/>
              <a:t>Men seem to be young and old (universities and lots of tech corporates in the area), nice, fun and outgoing is playing it safe.</a:t>
            </a:r>
            <a:endParaRPr/>
          </a:p>
          <a:p>
            <a:pPr indent="0" lvl="0" marL="0" rtl="0" algn="l">
              <a:spcBef>
                <a:spcPts val="0"/>
              </a:spcBef>
              <a:spcAft>
                <a:spcPts val="0"/>
              </a:spcAft>
              <a:buClr>
                <a:schemeClr val="dk1"/>
              </a:buClr>
              <a:buSzPts val="1100"/>
              <a:buFont typeface="Arial"/>
              <a:buNone/>
            </a:pPr>
            <a:r>
              <a:rPr lang="en"/>
              <a:t>Regarding big I don't know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11a12a438b_3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11a12a438b_3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most frequent words women said they are doing in life:</a:t>
            </a:r>
            <a:endParaRPr/>
          </a:p>
          <a:p>
            <a:pPr indent="0" lvl="0" marL="0" rtl="0" algn="l">
              <a:spcBef>
                <a:spcPts val="0"/>
              </a:spcBef>
              <a:spcAft>
                <a:spcPts val="0"/>
              </a:spcAft>
              <a:buClr>
                <a:schemeClr val="dk1"/>
              </a:buClr>
              <a:buSzPts val="1100"/>
              <a:buFont typeface="Arial"/>
              <a:buNone/>
            </a:pPr>
            <a:r>
              <a:rPr lang="en"/>
              <a:t>learn, spend, look, explore, teach, feel, play, working, think. Women are smart as we know but again the bay area is full of universities so probably a lot of students.</a:t>
            </a:r>
            <a:endParaRPr/>
          </a:p>
          <a:p>
            <a:pPr indent="0" lvl="0" marL="0" rtl="0" algn="l">
              <a:spcBef>
                <a:spcPts val="0"/>
              </a:spcBef>
              <a:spcAft>
                <a:spcPts val="0"/>
              </a:spcAft>
              <a:buClr>
                <a:schemeClr val="dk1"/>
              </a:buClr>
              <a:buSzPts val="1100"/>
              <a:buFont typeface="Arial"/>
              <a:buNone/>
            </a:pPr>
            <a:r>
              <a:rPr lang="en"/>
              <a:t>Or engineers with money who can spend? I think the fact that working is not number one is a encouraging, as when identifying they don't see themselves as what they do necessarily.</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11a12a438b_3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11a12a438b_3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most frequent words men said they are doing in life:</a:t>
            </a:r>
            <a:endParaRPr/>
          </a:p>
          <a:p>
            <a:pPr indent="0" lvl="0" marL="0" rtl="0" algn="l">
              <a:spcBef>
                <a:spcPts val="0"/>
              </a:spcBef>
              <a:spcAft>
                <a:spcPts val="0"/>
              </a:spcAft>
              <a:buClr>
                <a:schemeClr val="dk1"/>
              </a:buClr>
              <a:buSzPts val="1100"/>
              <a:buFont typeface="Arial"/>
              <a:buNone/>
            </a:pPr>
            <a:r>
              <a:rPr lang="en"/>
              <a:t>take, look, learn, want, play, know, explore, move, start.</a:t>
            </a:r>
            <a:endParaRPr/>
          </a:p>
          <a:p>
            <a:pPr indent="0" lvl="0" marL="0" rtl="0" algn="l">
              <a:spcBef>
                <a:spcPts val="0"/>
              </a:spcBef>
              <a:spcAft>
                <a:spcPts val="0"/>
              </a:spcAft>
              <a:buClr>
                <a:schemeClr val="dk1"/>
              </a:buClr>
              <a:buSzPts val="1100"/>
              <a:buFont typeface="Arial"/>
              <a:buNone/>
            </a:pPr>
            <a:r>
              <a:rPr lang="en"/>
              <a:t>Perhaps they are looking for their next challenge, start their own startup, and run and move of course, cause it's an overrated fitness culture overthere.</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11a12a438b_3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11a12a438b_3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Out of the total words, the words with the highest counts are:</a:t>
            </a:r>
            <a:endParaRPr/>
          </a:p>
          <a:p>
            <a:pPr indent="0" lvl="0" marL="0" rtl="0" algn="l">
              <a:spcBef>
                <a:spcPts val="0"/>
              </a:spcBef>
              <a:spcAft>
                <a:spcPts val="0"/>
              </a:spcAft>
              <a:buClr>
                <a:schemeClr val="dk1"/>
              </a:buClr>
              <a:buSzPts val="1100"/>
              <a:buFont typeface="Arial"/>
              <a:buNone/>
            </a:pPr>
            <a:r>
              <a:rPr lang="en"/>
              <a:t>like, love, good, friend, music, people, time, work.</a:t>
            </a:r>
            <a:endParaRPr/>
          </a:p>
          <a:p>
            <a:pPr indent="0" lvl="0" marL="0" rtl="0" algn="l">
              <a:spcBef>
                <a:spcPts val="0"/>
              </a:spcBef>
              <a:spcAft>
                <a:spcPts val="0"/>
              </a:spcAft>
              <a:buClr>
                <a:schemeClr val="dk1"/>
              </a:buClr>
              <a:buSzPts val="1100"/>
              <a:buFont typeface="Arial"/>
              <a:buNone/>
            </a:pPr>
            <a:r>
              <a:rPr lang="en"/>
              <a:t>Not surprising giving it is a dating app so you might repeat what you wish the most.</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11a12a51c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11a12a51c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Median is slightly higher for women but some men like to write much more… (outliers)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10dd2bb2b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10dd2bb2b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11a12a438b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11a12a438b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scattertext- Visualizing Term Associations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Scattertext is a tool that’s intended for visualizing what words and phrases are more characteristic of a category than others.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Scattertext uses scaled f-score, which takes into account the category-specific precision and term frequency. </a:t>
            </a:r>
            <a:endParaRPr/>
          </a:p>
          <a:p>
            <a:pPr indent="0" lvl="0" marL="0" rtl="0" algn="l">
              <a:spcBef>
                <a:spcPts val="0"/>
              </a:spcBef>
              <a:spcAft>
                <a:spcPts val="0"/>
              </a:spcAft>
              <a:buNone/>
            </a:pPr>
            <a:r>
              <a:rPr lang="en"/>
              <a:t>While a term may appear frequently in both categories (males &amp; females), the scaled f-score determines whether the term is more characteristic of a category than others (males or females).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right side of the scatter plot, we have an overview of top terms and an unordered list of terms under characteristic.</a:t>
            </a:r>
            <a:endParaRPr/>
          </a:p>
          <a:p>
            <a:pPr indent="0" lvl="0" marL="0" rtl="0" algn="l">
              <a:spcBef>
                <a:spcPts val="0"/>
              </a:spcBef>
              <a:spcAft>
                <a:spcPts val="0"/>
              </a:spcAft>
              <a:buClr>
                <a:schemeClr val="dk1"/>
              </a:buClr>
              <a:buSzPts val="1100"/>
              <a:buFont typeface="Arial"/>
              <a:buNone/>
            </a:pPr>
            <a:r>
              <a:rPr lang="en"/>
              <a:t>The red dots on the right side of the plot indicate terms that are more associated with males while blue dots on the left side indicate terms that are more associated with females.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middle line will be the equally shared words for both sexes.</a:t>
            </a:r>
            <a:endParaRPr/>
          </a:p>
          <a:p>
            <a:pPr indent="0" lvl="0" marL="0" rtl="0" algn="l">
              <a:spcBef>
                <a:spcPts val="0"/>
              </a:spcBef>
              <a:spcAft>
                <a:spcPts val="0"/>
              </a:spcAft>
              <a:buNone/>
            </a:pPr>
            <a:r>
              <a:rPr lang="en"/>
              <a:t>In this case as you go toward the top-right of the chart you will find the most frequent of the most-shared terms and the bottom-left is where you will find the least frequent of the most-shared terms.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11a12a438b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11a12a438b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1a12a438b_3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11a12a438b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11a12a438b_3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11a12a438b_3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a Word Cloud different sizes represent the frequency or the importance of each word.</a:t>
            </a:r>
            <a:endParaRPr/>
          </a:p>
          <a:p>
            <a:pPr indent="0" lvl="0" marL="0" rtl="0" algn="l">
              <a:spcBef>
                <a:spcPts val="0"/>
              </a:spcBef>
              <a:spcAft>
                <a:spcPts val="0"/>
              </a:spcAft>
              <a:buClr>
                <a:schemeClr val="dk1"/>
              </a:buClr>
              <a:buSzPts val="1100"/>
              <a:buFont typeface="Arial"/>
              <a:buNone/>
            </a:pPr>
            <a:r>
              <a:rPr lang="en"/>
              <a:t>Also called Tag Cloud.</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11a12a438b_3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11a12a438b_3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rgbClr val="212529"/>
                </a:solidFill>
                <a:highlight>
                  <a:schemeClr val="lt1"/>
                </a:highlight>
              </a:rPr>
              <a:t>Sentiment Subjectivity computed by sex. Shows females tend to be a little more personal in their writings, but not in a distinctive difference.</a:t>
            </a:r>
            <a:endParaRPr i="1" sz="1200">
              <a:solidFill>
                <a:srgbClr val="212529"/>
              </a:solidFill>
              <a:highlight>
                <a:schemeClr val="lt1"/>
              </a:highlight>
            </a:endParaRPr>
          </a:p>
          <a:p>
            <a:pPr indent="0" lvl="0" marL="0" rtl="0" algn="l">
              <a:spcBef>
                <a:spcPts val="0"/>
              </a:spcBef>
              <a:spcAft>
                <a:spcPts val="0"/>
              </a:spcAft>
              <a:buNone/>
            </a:pPr>
            <a:r>
              <a:t/>
            </a:r>
            <a:endParaRPr i="1" sz="1200">
              <a:solidFill>
                <a:srgbClr val="212529"/>
              </a:solidFill>
              <a:highlight>
                <a:schemeClr val="lt1"/>
              </a:highlight>
            </a:endParaRPr>
          </a:p>
          <a:p>
            <a:pPr indent="0" lvl="0" marL="0" rtl="0" algn="l">
              <a:spcBef>
                <a:spcPts val="0"/>
              </a:spcBef>
              <a:spcAft>
                <a:spcPts val="0"/>
              </a:spcAft>
              <a:buClr>
                <a:schemeClr val="dk1"/>
              </a:buClr>
              <a:buSzPts val="1100"/>
              <a:buFont typeface="Arial"/>
              <a:buNone/>
            </a:pPr>
            <a:r>
              <a:rPr i="1" lang="en" sz="1200">
                <a:solidFill>
                  <a:srgbClr val="212529"/>
                </a:solidFill>
                <a:highlight>
                  <a:schemeClr val="lt1"/>
                </a:highlight>
              </a:rPr>
              <a:t>determine the intent of the person </a:t>
            </a:r>
            <a:endParaRPr i="1" sz="1200">
              <a:solidFill>
                <a:srgbClr val="212529"/>
              </a:solidFill>
              <a:highlight>
                <a:schemeClr val="lt1"/>
              </a:highlight>
            </a:endParaRPr>
          </a:p>
          <a:p>
            <a:pPr indent="0" lvl="0" marL="0" rtl="0" algn="l">
              <a:spcBef>
                <a:spcPts val="0"/>
              </a:spcBef>
              <a:spcAft>
                <a:spcPts val="0"/>
              </a:spcAft>
              <a:buClr>
                <a:schemeClr val="dk1"/>
              </a:buClr>
              <a:buSzPts val="1100"/>
              <a:buFont typeface="Arial"/>
              <a:buNone/>
            </a:pPr>
            <a:r>
              <a:rPr i="1" lang="en" sz="1200">
                <a:solidFill>
                  <a:srgbClr val="212529"/>
                </a:solidFill>
                <a:highlight>
                  <a:schemeClr val="lt1"/>
                </a:highlight>
              </a:rPr>
              <a:t>the challenge here is that same intent can be conveyed in very different ways.</a:t>
            </a:r>
            <a:endParaRPr i="1" sz="1200">
              <a:solidFill>
                <a:srgbClr val="212529"/>
              </a:solidFill>
              <a:highlight>
                <a:schemeClr val="lt1"/>
              </a:highlight>
            </a:endParaRPr>
          </a:p>
          <a:p>
            <a:pPr indent="0" lvl="0" marL="0" rtl="0" algn="l">
              <a:spcBef>
                <a:spcPts val="0"/>
              </a:spcBef>
              <a:spcAft>
                <a:spcPts val="0"/>
              </a:spcAft>
              <a:buNone/>
            </a:pPr>
            <a:r>
              <a:rPr lang="en" sz="1200">
                <a:solidFill>
                  <a:srgbClr val="212529"/>
                </a:solidFill>
                <a:highlight>
                  <a:schemeClr val="lt1"/>
                </a:highlight>
              </a:rPr>
              <a:t>semantic similarity can play a big role in text processing like for intent classification</a:t>
            </a:r>
            <a:endParaRPr sz="1200">
              <a:solidFill>
                <a:srgbClr val="212529"/>
              </a:solidFill>
              <a:highlight>
                <a:schemeClr val="lt1"/>
              </a:highlight>
            </a:endParaRPr>
          </a:p>
          <a:p>
            <a:pPr indent="0" lvl="0" marL="0" rtl="0" algn="l">
              <a:spcBef>
                <a:spcPts val="0"/>
              </a:spcBef>
              <a:spcAft>
                <a:spcPts val="0"/>
              </a:spcAft>
              <a:buNone/>
            </a:pPr>
            <a:r>
              <a:t/>
            </a:r>
            <a:endParaRPr sz="1200">
              <a:solidFill>
                <a:srgbClr val="212529"/>
              </a:solidFill>
              <a:highlight>
                <a:schemeClr val="lt1"/>
              </a:highlight>
            </a:endParaRPr>
          </a:p>
          <a:p>
            <a:pPr indent="0" lvl="0" marL="0" rtl="0" algn="l">
              <a:spcBef>
                <a:spcPts val="0"/>
              </a:spcBef>
              <a:spcAft>
                <a:spcPts val="0"/>
              </a:spcAft>
              <a:buNone/>
            </a:pPr>
            <a:r>
              <a:rPr lang="en" sz="1200">
                <a:solidFill>
                  <a:srgbClr val="212529"/>
                </a:solidFill>
                <a:highlight>
                  <a:schemeClr val="lt1"/>
                </a:highlight>
              </a:rPr>
              <a:t>TextBlob is a python library for NLP which uses the NLTK package to access its lexical resources.</a:t>
            </a:r>
            <a:endParaRPr sz="1200">
              <a:solidFill>
                <a:srgbClr val="212529"/>
              </a:solidFill>
              <a:highlight>
                <a:schemeClr val="lt1"/>
              </a:highlight>
            </a:endParaRPr>
          </a:p>
          <a:p>
            <a:pPr indent="0" lvl="0" marL="0" rtl="0" algn="l">
              <a:spcBef>
                <a:spcPts val="0"/>
              </a:spcBef>
              <a:spcAft>
                <a:spcPts val="0"/>
              </a:spcAft>
              <a:buNone/>
            </a:pPr>
            <a:r>
              <a:rPr lang="en" sz="1200">
                <a:solidFill>
                  <a:srgbClr val="212529"/>
                </a:solidFill>
                <a:highlight>
                  <a:schemeClr val="lt1"/>
                </a:highlight>
              </a:rPr>
              <a:t>For lexicon-based approaches, a sentiment is defined by its semantic orientation and the intensity of each word in the sentence.</a:t>
            </a:r>
            <a:endParaRPr sz="1200">
              <a:solidFill>
                <a:srgbClr val="212529"/>
              </a:solidFill>
              <a:highlight>
                <a:schemeClr val="lt1"/>
              </a:highlight>
            </a:endParaRPr>
          </a:p>
          <a:p>
            <a:pPr indent="0" lvl="0" marL="0" rtl="0" algn="l">
              <a:spcBef>
                <a:spcPts val="0"/>
              </a:spcBef>
              <a:spcAft>
                <a:spcPts val="0"/>
              </a:spcAft>
              <a:buNone/>
            </a:pPr>
            <a:r>
              <a:rPr lang="en" sz="1200">
                <a:solidFill>
                  <a:srgbClr val="212529"/>
                </a:solidFill>
                <a:highlight>
                  <a:schemeClr val="lt1"/>
                </a:highlight>
              </a:rPr>
              <a:t>This requires a pre-defined dictionary classifying negative and positive words.</a:t>
            </a:r>
            <a:endParaRPr sz="1200">
              <a:solidFill>
                <a:srgbClr val="212529"/>
              </a:solidFill>
              <a:highlight>
                <a:schemeClr val="lt1"/>
              </a:highlight>
            </a:endParaRPr>
          </a:p>
          <a:p>
            <a:pPr indent="0" lvl="0" marL="0" rtl="0" algn="l">
              <a:spcBef>
                <a:spcPts val="0"/>
              </a:spcBef>
              <a:spcAft>
                <a:spcPts val="0"/>
              </a:spcAft>
              <a:buNone/>
            </a:pPr>
            <a:r>
              <a:rPr lang="en" sz="1200">
                <a:solidFill>
                  <a:srgbClr val="212529"/>
                </a:solidFill>
                <a:highlight>
                  <a:schemeClr val="lt1"/>
                </a:highlight>
              </a:rPr>
              <a:t>After assigning individual scores to all the words, final sentiment is calculated.</a:t>
            </a:r>
            <a:endParaRPr sz="1200">
              <a:solidFill>
                <a:srgbClr val="212529"/>
              </a:solidFill>
              <a:highlight>
                <a:schemeClr val="lt1"/>
              </a:highlight>
            </a:endParaRPr>
          </a:p>
          <a:p>
            <a:pPr indent="0" lvl="0" marL="0" rtl="0" algn="l">
              <a:spcBef>
                <a:spcPts val="0"/>
              </a:spcBef>
              <a:spcAft>
                <a:spcPts val="0"/>
              </a:spcAft>
              <a:buNone/>
            </a:pPr>
            <a:r>
              <a:t/>
            </a:r>
            <a:endParaRPr sz="1200">
              <a:solidFill>
                <a:srgbClr val="212529"/>
              </a:solidFill>
              <a:highlight>
                <a:schemeClr val="lt1"/>
              </a:highlight>
            </a:endParaRPr>
          </a:p>
          <a:p>
            <a:pPr indent="0" lvl="0" marL="0" rtl="0" algn="l">
              <a:spcBef>
                <a:spcPts val="0"/>
              </a:spcBef>
              <a:spcAft>
                <a:spcPts val="0"/>
              </a:spcAft>
              <a:buNone/>
            </a:pPr>
            <a:r>
              <a:rPr lang="en" sz="1200">
                <a:solidFill>
                  <a:srgbClr val="212529"/>
                </a:solidFill>
                <a:highlight>
                  <a:schemeClr val="lt1"/>
                </a:highlight>
              </a:rPr>
              <a:t>TextBlob returns polarity and subjectivity of a sentence.</a:t>
            </a:r>
            <a:endParaRPr sz="1200">
              <a:solidFill>
                <a:srgbClr val="212529"/>
              </a:solidFill>
              <a:highlight>
                <a:schemeClr val="lt1"/>
              </a:highlight>
            </a:endParaRPr>
          </a:p>
          <a:p>
            <a:pPr indent="0" lvl="0" marL="0" rtl="0" algn="l">
              <a:spcBef>
                <a:spcPts val="0"/>
              </a:spcBef>
              <a:spcAft>
                <a:spcPts val="0"/>
              </a:spcAft>
              <a:buNone/>
            </a:pPr>
            <a:r>
              <a:rPr lang="en" sz="1200">
                <a:solidFill>
                  <a:srgbClr val="212529"/>
                </a:solidFill>
                <a:highlight>
                  <a:schemeClr val="lt1"/>
                </a:highlight>
              </a:rPr>
              <a:t>Subjectivity lies between [0,1].</a:t>
            </a:r>
            <a:endParaRPr sz="1200">
              <a:solidFill>
                <a:srgbClr val="212529"/>
              </a:solidFill>
              <a:highlight>
                <a:schemeClr val="lt1"/>
              </a:highlight>
            </a:endParaRPr>
          </a:p>
          <a:p>
            <a:pPr indent="0" lvl="0" marL="0" rtl="0" algn="l">
              <a:spcBef>
                <a:spcPts val="0"/>
              </a:spcBef>
              <a:spcAft>
                <a:spcPts val="0"/>
              </a:spcAft>
              <a:buNone/>
            </a:pPr>
            <a:r>
              <a:rPr lang="en" sz="1200">
                <a:solidFill>
                  <a:srgbClr val="212529"/>
                </a:solidFill>
                <a:highlight>
                  <a:schemeClr val="lt1"/>
                </a:highlight>
              </a:rPr>
              <a:t>Subjectivity quantifies the amount of personal opinion and factual information contained in the text.</a:t>
            </a:r>
            <a:endParaRPr sz="1200">
              <a:solidFill>
                <a:srgbClr val="212529"/>
              </a:solidFill>
              <a:highlight>
                <a:schemeClr val="lt1"/>
              </a:highlight>
            </a:endParaRPr>
          </a:p>
          <a:p>
            <a:pPr indent="0" lvl="0" marL="0" rtl="0" algn="l">
              <a:spcBef>
                <a:spcPts val="0"/>
              </a:spcBef>
              <a:spcAft>
                <a:spcPts val="0"/>
              </a:spcAft>
              <a:buNone/>
            </a:pPr>
            <a:r>
              <a:rPr lang="en" sz="1200">
                <a:solidFill>
                  <a:srgbClr val="212529"/>
                </a:solidFill>
                <a:highlight>
                  <a:schemeClr val="lt1"/>
                </a:highlight>
              </a:rPr>
              <a:t>The higher subjectivity means that the text contains personal opinion rather than factual information.</a:t>
            </a:r>
            <a:endParaRPr sz="1200">
              <a:solidFill>
                <a:srgbClr val="212529"/>
              </a:solidFill>
              <a:highlight>
                <a:schemeClr val="lt1"/>
              </a:highlight>
            </a:endParaRPr>
          </a:p>
          <a:p>
            <a:pPr indent="0" lvl="0" marL="0" rtl="0" algn="l">
              <a:spcBef>
                <a:spcPts val="0"/>
              </a:spcBef>
              <a:spcAft>
                <a:spcPts val="0"/>
              </a:spcAft>
              <a:buNone/>
            </a:pPr>
            <a:r>
              <a:t/>
            </a:r>
            <a:endParaRPr sz="1200">
              <a:solidFill>
                <a:srgbClr val="212529"/>
              </a:solidFill>
              <a:highlight>
                <a:schemeClr val="lt1"/>
              </a:highlight>
            </a:endParaRPr>
          </a:p>
          <a:p>
            <a:pPr indent="0" lvl="0" marL="0" rtl="0" algn="l">
              <a:spcBef>
                <a:spcPts val="0"/>
              </a:spcBef>
              <a:spcAft>
                <a:spcPts val="0"/>
              </a:spcAft>
              <a:buNone/>
            </a:pPr>
            <a:r>
              <a:t/>
            </a:r>
            <a:endParaRPr sz="1200">
              <a:solidFill>
                <a:srgbClr val="212529"/>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rgbClr val="212529"/>
              </a:solidFill>
              <a:highlight>
                <a:schemeClr val="lt1"/>
              </a:highligh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11a12a438b_3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11a12a438b_3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12529"/>
                </a:solidFill>
                <a:highlight>
                  <a:schemeClr val="lt1"/>
                </a:highlight>
              </a:rPr>
              <a:t>Polarity: [-1,1]  (-1 negative sentiment) (1 positive sentiment)</a:t>
            </a:r>
            <a:endParaRPr sz="1200">
              <a:solidFill>
                <a:srgbClr val="212529"/>
              </a:solidFill>
              <a:highlight>
                <a:schemeClr val="lt1"/>
              </a:highlight>
            </a:endParaRPr>
          </a:p>
          <a:p>
            <a:pPr indent="0" lvl="0" marL="0" rtl="0" algn="l">
              <a:spcBef>
                <a:spcPts val="0"/>
              </a:spcBef>
              <a:spcAft>
                <a:spcPts val="0"/>
              </a:spcAft>
              <a:buClr>
                <a:schemeClr val="dk1"/>
              </a:buClr>
              <a:buSzPts val="1100"/>
              <a:buFont typeface="Arial"/>
              <a:buNone/>
            </a:pPr>
            <a:r>
              <a:rPr lang="en" sz="1200">
                <a:solidFill>
                  <a:srgbClr val="212529"/>
                </a:solidFill>
                <a:highlight>
                  <a:schemeClr val="lt1"/>
                </a:highlight>
              </a:rPr>
              <a:t>-1 defines a negative sentiment and 1 defines a positive sentiment.</a:t>
            </a:r>
            <a:endParaRPr sz="1200">
              <a:solidFill>
                <a:srgbClr val="212529"/>
              </a:solidFill>
              <a:highlight>
                <a:schemeClr val="lt1"/>
              </a:highlight>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We can see for women slighly higher median polarity but with a very distinct tail towards the negative sentiment.</a:t>
            </a:r>
            <a:endParaRPr/>
          </a:p>
          <a:p>
            <a:pPr indent="0" lvl="0" marL="0" rtl="0" algn="l">
              <a:spcBef>
                <a:spcPts val="0"/>
              </a:spcBef>
              <a:spcAft>
                <a:spcPts val="0"/>
              </a:spcAft>
              <a:buClr>
                <a:schemeClr val="dk1"/>
              </a:buClr>
              <a:buSzPts val="1100"/>
              <a:buFont typeface="Arial"/>
              <a:buNone/>
            </a:pPr>
            <a:r>
              <a:rPr lang="en"/>
              <a:t>While at the men we can also see such negative sentiment, there is also a positive one as well, greater the in the women.</a:t>
            </a:r>
            <a:endParaRPr/>
          </a:p>
          <a:p>
            <a:pPr indent="0" lvl="0" marL="0" rtl="0" algn="l">
              <a:spcBef>
                <a:spcPts val="0"/>
              </a:spcBef>
              <a:spcAft>
                <a:spcPts val="0"/>
              </a:spcAft>
              <a:buClr>
                <a:schemeClr val="dk1"/>
              </a:buClr>
              <a:buSzPts val="1100"/>
              <a:buFont typeface="Arial"/>
              <a:buNone/>
            </a:pPr>
            <a:r>
              <a:rPr lang="en"/>
              <a:t>This can indicate a little more positive sentiment in their profiles.</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11a12a438b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11a12a438b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0 - 1 score</a:t>
            </a:r>
            <a:endParaRPr/>
          </a:p>
          <a:p>
            <a:pPr indent="0" lvl="0" marL="0" rtl="0" algn="l">
              <a:spcBef>
                <a:spcPts val="0"/>
              </a:spcBef>
              <a:spcAft>
                <a:spcPts val="0"/>
              </a:spcAft>
              <a:buNone/>
            </a:pPr>
            <a:r>
              <a:rPr lang="en"/>
              <a:t>Word vectors and semantic similarity</a:t>
            </a:r>
            <a:endParaRPr/>
          </a:p>
          <a:p>
            <a:pPr indent="0" lvl="0" marL="0" rtl="0" algn="l">
              <a:spcBef>
                <a:spcPts val="0"/>
              </a:spcBef>
              <a:spcAft>
                <a:spcPts val="0"/>
              </a:spcAft>
              <a:buNone/>
            </a:pPr>
            <a:r>
              <a:rPr lang="en">
                <a:solidFill>
                  <a:srgbClr val="1A1E23"/>
                </a:solidFill>
                <a:highlight>
                  <a:srgbClr val="FFFFFF"/>
                </a:highlight>
                <a:latin typeface="Roboto"/>
                <a:ea typeface="Roboto"/>
                <a:cs typeface="Roboto"/>
                <a:sym typeface="Roboto"/>
              </a:rPr>
              <a:t>Similarity is determined by comparing word vectors or “word embeddings”, multi-dimensional meaning representations of a word. Word vectors can be generated using an algorithm like </a:t>
            </a:r>
            <a:r>
              <a:rPr lang="en">
                <a:solidFill>
                  <a:schemeClr val="hlink"/>
                </a:solidFill>
                <a:highlight>
                  <a:srgbClr val="FFFFFF"/>
                </a:highlight>
                <a:uFill>
                  <a:noFill/>
                </a:uFill>
                <a:latin typeface="Roboto"/>
                <a:ea typeface="Roboto"/>
                <a:cs typeface="Roboto"/>
                <a:sym typeface="Roboto"/>
                <a:hlinkClick r:id="rId2"/>
              </a:rPr>
              <a:t>word2vec</a:t>
            </a:r>
            <a:endParaRPr/>
          </a:p>
          <a:p>
            <a:pPr indent="0" lvl="0" marL="0" rtl="0" algn="l">
              <a:spcBef>
                <a:spcPts val="0"/>
              </a:spcBef>
              <a:spcAft>
                <a:spcPts val="0"/>
              </a:spcAft>
              <a:buNone/>
            </a:pPr>
            <a:r>
              <a:rPr lang="en" sz="1150">
                <a:solidFill>
                  <a:srgbClr val="232629"/>
                </a:solidFill>
                <a:highlight>
                  <a:srgbClr val="FFFFFF"/>
                </a:highlight>
              </a:rPr>
              <a:t>By default it's cosine similarity, with vectors averaged over the document for missing words.</a:t>
            </a:r>
            <a:endParaRPr sz="1150">
              <a:solidFill>
                <a:srgbClr val="232629"/>
              </a:solidFill>
              <a:highlight>
                <a:srgbClr val="FFFFFF"/>
              </a:highlight>
            </a:endParaRPr>
          </a:p>
          <a:p>
            <a:pPr indent="0" lvl="0" marL="0" rtl="0" algn="l">
              <a:spcBef>
                <a:spcPts val="0"/>
              </a:spcBef>
              <a:spcAft>
                <a:spcPts val="0"/>
              </a:spcAft>
              <a:buNone/>
            </a:pPr>
            <a:r>
              <a:t/>
            </a:r>
            <a:endParaRPr sz="1150">
              <a:solidFill>
                <a:srgbClr val="232629"/>
              </a:solidFill>
              <a:highlight>
                <a:srgbClr val="FFFFFF"/>
              </a:highlight>
            </a:endParaRPr>
          </a:p>
          <a:p>
            <a:pPr indent="0" lvl="0" marL="114300" marR="114300" rtl="0" algn="l">
              <a:lnSpc>
                <a:spcPct val="130769"/>
              </a:lnSpc>
              <a:spcBef>
                <a:spcPts val="0"/>
              </a:spcBef>
              <a:spcAft>
                <a:spcPts val="0"/>
              </a:spcAft>
              <a:buClr>
                <a:schemeClr val="dk1"/>
              </a:buClr>
              <a:buSzPts val="1100"/>
              <a:buFont typeface="Arial"/>
              <a:buNone/>
            </a:pPr>
            <a:r>
              <a:rPr lang="en" sz="1000">
                <a:solidFill>
                  <a:schemeClr val="dk1"/>
                </a:solidFill>
              </a:rPr>
              <a:t>return numpy.dot(self.vector, other.vector) / (self.vector_norm * other.vector_norm)</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tried to implement a function to find best matches for a user according to his/her preferences and sex.</a:t>
            </a:r>
            <a:endParaRPr>
              <a:solidFill>
                <a:schemeClr val="dk1"/>
              </a:solidFill>
            </a:endParaRPr>
          </a:p>
          <a:p>
            <a:pPr indent="0" lvl="0" marL="0" rtl="0" algn="l">
              <a:spcBef>
                <a:spcPts val="0"/>
              </a:spcBef>
              <a:spcAft>
                <a:spcPts val="0"/>
              </a:spcAft>
              <a:buNone/>
            </a:pPr>
            <a:r>
              <a:t/>
            </a:r>
            <a:endParaRPr sz="1150">
              <a:solidFill>
                <a:srgbClr val="232629"/>
              </a:solidFill>
              <a:highlight>
                <a:srgbClr val="FFFFFF"/>
              </a:highlight>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11a12a438b_3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11a12a438b_3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10dd2bb2b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10dd2bb2b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2nd part of the </a:t>
            </a:r>
            <a:r>
              <a:rPr lang="en"/>
              <a:t>presentation, text analysis using spaCy- a </a:t>
            </a:r>
            <a:r>
              <a:rPr lang="en">
                <a:solidFill>
                  <a:srgbClr val="1A1E23"/>
                </a:solidFill>
                <a:highlight>
                  <a:srgbClr val="FFFFFF"/>
                </a:highlight>
                <a:latin typeface="Roboto"/>
                <a:ea typeface="Roboto"/>
                <a:cs typeface="Roboto"/>
                <a:sym typeface="Roboto"/>
              </a:rPr>
              <a:t>free, open-source library for advanced Natural Language Processing (NLP) in Python.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10dd2bb2be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10dd2bb2be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10dd2bb2b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10dd2bb2b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10dd2bb2be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10dd2bb2b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11a12a438b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11a12a438b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10dd2bb2be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10dd2bb2be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1146a7f27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1146a7f27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50">
                <a:solidFill>
                  <a:srgbClr val="AAAAAA"/>
                </a:solidFill>
                <a:highlight>
                  <a:srgbClr val="FFFFFF"/>
                </a:highlight>
              </a:rPr>
              <a:t>“</a:t>
            </a:r>
            <a:r>
              <a:rPr b="1" i="1" lang="en" sz="1050">
                <a:solidFill>
                  <a:srgbClr val="AAAAAA"/>
                </a:solidFill>
                <a:highlight>
                  <a:srgbClr val="FFFFFF"/>
                </a:highlight>
              </a:rPr>
              <a:t>There is in all things a pattern that is part of our universe. It has symmetry, elegance, and grace</a:t>
            </a:r>
            <a:r>
              <a:rPr i="1" lang="en" sz="1050">
                <a:solidFill>
                  <a:srgbClr val="AAAAAA"/>
                </a:solidFill>
                <a:highlight>
                  <a:srgbClr val="FFFFFF"/>
                </a:highlight>
              </a:rPr>
              <a:t> - those qualities you find always in that which the true artist captures. You can find it in the turning of the seasons, in the way sand trails along a ridge, in the branch clusters of the creosote bush or the pattern of its leaves.</a:t>
            </a:r>
            <a:endParaRPr i="1" sz="1050">
              <a:solidFill>
                <a:srgbClr val="AAAAAA"/>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i="1" lang="en" sz="1050">
                <a:solidFill>
                  <a:srgbClr val="AAAAAA"/>
                </a:solidFill>
                <a:highlight>
                  <a:srgbClr val="FFFFFF"/>
                </a:highlight>
              </a:rPr>
              <a:t>We try to copy these patterns in our lives and our society, seeking the rhythms, the dances, the forms that comfort. Yet, it is possible to see peril in the finding of ultimate perfection. It is clear that the ultimate pattern contains its own fixity. In such perfection, all things move toward death.” ~ Dune (1965)</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hyperlink" Target="http://www.youtube.com/watch?v=llGvsgN17CQ" TargetMode="External"/><Relationship Id="rId5"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hyperlink" Target="https://spacy.io/api/language#pip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www.youtube.com/watch?v=mJod9kRYyao" TargetMode="External"/><Relationship Id="rId4" Type="http://schemas.openxmlformats.org/officeDocument/2006/relationships/image" Target="../media/image2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61" name="Shape 61"/>
        <p:cNvGrpSpPr/>
        <p:nvPr/>
      </p:nvGrpSpPr>
      <p:grpSpPr>
        <a:xfrm>
          <a:off x="0" y="0"/>
          <a:ext cx="0" cy="0"/>
          <a:chOff x="0" y="0"/>
          <a:chExt cx="0" cy="0"/>
        </a:xfrm>
      </p:grpSpPr>
      <p:sp>
        <p:nvSpPr>
          <p:cNvPr id="62" name="Google Shape;62;p13"/>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p>
            <a:pPr indent="0" lvl="0" marL="0" rtl="0" algn="ctr">
              <a:lnSpc>
                <a:spcPct val="118519"/>
              </a:lnSpc>
              <a:spcBef>
                <a:spcPts val="0"/>
              </a:spcBef>
              <a:spcAft>
                <a:spcPts val="0"/>
              </a:spcAft>
              <a:buClr>
                <a:schemeClr val="dk1"/>
              </a:buClr>
              <a:buSzPts val="1100"/>
              <a:buFont typeface="Arial"/>
              <a:buNone/>
            </a:pPr>
            <a:r>
              <a:rPr b="1" lang="en" sz="3900">
                <a:highlight>
                  <a:schemeClr val="accent3"/>
                </a:highlight>
              </a:rPr>
              <a:t>LOVE IS A DATA FIELD</a:t>
            </a:r>
            <a:endParaRPr b="1" sz="3900">
              <a:highlight>
                <a:schemeClr val="accent3"/>
              </a:highlight>
            </a:endParaRPr>
          </a:p>
          <a:p>
            <a:pPr indent="0" lvl="0" marL="0" rtl="0" algn="ctr">
              <a:spcBef>
                <a:spcPts val="0"/>
              </a:spcBef>
              <a:spcAft>
                <a:spcPts val="0"/>
              </a:spcAft>
              <a:buNone/>
            </a:pPr>
            <a:r>
              <a:t/>
            </a:r>
            <a:endParaRPr/>
          </a:p>
        </p:txBody>
      </p:sp>
      <p:pic>
        <p:nvPicPr>
          <p:cNvPr id="63" name="Google Shape;63;p13"/>
          <p:cNvPicPr preferRelativeResize="0"/>
          <p:nvPr/>
        </p:nvPicPr>
        <p:blipFill>
          <a:blip r:embed="rId3">
            <a:alphaModFix/>
          </a:blip>
          <a:stretch>
            <a:fillRect/>
          </a:stretch>
        </p:blipFill>
        <p:spPr>
          <a:xfrm>
            <a:off x="2993850" y="3356613"/>
            <a:ext cx="3028950" cy="1514475"/>
          </a:xfrm>
          <a:prstGeom prst="rect">
            <a:avLst/>
          </a:prstGeom>
          <a:noFill/>
          <a:ln>
            <a:noFill/>
          </a:ln>
        </p:spPr>
      </p:pic>
      <p:sp>
        <p:nvSpPr>
          <p:cNvPr id="64" name="Google Shape;64;p13"/>
          <p:cNvSpPr txBox="1"/>
          <p:nvPr/>
        </p:nvSpPr>
        <p:spPr>
          <a:xfrm>
            <a:off x="114950" y="3881400"/>
            <a:ext cx="1867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swald"/>
                <a:ea typeface="Oswald"/>
                <a:cs typeface="Oswald"/>
                <a:sym typeface="Oswald"/>
              </a:rPr>
              <a:t>Sharon</a:t>
            </a:r>
            <a:endParaRPr>
              <a:latin typeface="Oswald"/>
              <a:ea typeface="Oswald"/>
              <a:cs typeface="Oswald"/>
              <a:sym typeface="Oswald"/>
            </a:endParaRPr>
          </a:p>
          <a:p>
            <a:pPr indent="0" lvl="0" marL="0" rtl="0" algn="l">
              <a:spcBef>
                <a:spcPts val="0"/>
              </a:spcBef>
              <a:spcAft>
                <a:spcPts val="0"/>
              </a:spcAft>
              <a:buNone/>
            </a:pPr>
            <a:r>
              <a:rPr lang="en">
                <a:latin typeface="Oswald"/>
                <a:ea typeface="Oswald"/>
                <a:cs typeface="Oswald"/>
                <a:sym typeface="Oswald"/>
              </a:rPr>
              <a:t>Shai</a:t>
            </a:r>
            <a:endParaRPr>
              <a:latin typeface="Oswald"/>
              <a:ea typeface="Oswald"/>
              <a:cs typeface="Oswald"/>
              <a:sym typeface="Oswald"/>
            </a:endParaRPr>
          </a:p>
          <a:p>
            <a:pPr indent="0" lvl="0" marL="0" rtl="0" algn="l">
              <a:spcBef>
                <a:spcPts val="0"/>
              </a:spcBef>
              <a:spcAft>
                <a:spcPts val="0"/>
              </a:spcAft>
              <a:buNone/>
            </a:pPr>
            <a:r>
              <a:rPr lang="en">
                <a:latin typeface="Oswald"/>
                <a:ea typeface="Oswald"/>
                <a:cs typeface="Oswald"/>
                <a:sym typeface="Oswald"/>
              </a:rPr>
              <a:t>Lara</a:t>
            </a:r>
            <a:endParaRPr>
              <a:latin typeface="Oswald"/>
              <a:ea typeface="Oswald"/>
              <a:cs typeface="Oswald"/>
              <a:sym typeface="Oswald"/>
            </a:endParaRPr>
          </a:p>
          <a:p>
            <a:pPr indent="0" lvl="0" marL="0" rtl="0" algn="l">
              <a:spcBef>
                <a:spcPts val="0"/>
              </a:spcBef>
              <a:spcAft>
                <a:spcPts val="0"/>
              </a:spcAft>
              <a:buNone/>
            </a:pPr>
            <a:r>
              <a:rPr lang="en">
                <a:latin typeface="Oswald"/>
                <a:ea typeface="Oswald"/>
                <a:cs typeface="Oswald"/>
                <a:sym typeface="Oswald"/>
              </a:rPr>
              <a:t>2022</a:t>
            </a:r>
            <a:endParaRPr>
              <a:latin typeface="Oswald"/>
              <a:ea typeface="Oswald"/>
              <a:cs typeface="Oswald"/>
              <a:sym typeface="Oswald"/>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0" y="0"/>
            <a:ext cx="3196800" cy="733500"/>
          </a:xfrm>
          <a:prstGeom prst="rect">
            <a:avLst/>
          </a:prstGeom>
          <a:solidFill>
            <a:srgbClr val="E77BB5"/>
          </a:solidFill>
        </p:spPr>
        <p:txBody>
          <a:bodyPr anchorCtr="0" anchor="b" bIns="91425" lIns="91425" spcFirstLastPara="1" rIns="91425" wrap="square" tIns="91425">
            <a:normAutofit/>
          </a:bodyPr>
          <a:lstStyle/>
          <a:p>
            <a:pPr indent="0" lvl="0" marL="0" rtl="0" algn="l">
              <a:spcBef>
                <a:spcPts val="0"/>
              </a:spcBef>
              <a:spcAft>
                <a:spcPts val="0"/>
              </a:spcAft>
              <a:buNone/>
            </a:pPr>
            <a:r>
              <a:rPr lang="en"/>
              <a:t>jobs</a:t>
            </a:r>
            <a:endParaRPr/>
          </a:p>
        </p:txBody>
      </p:sp>
      <p:sp>
        <p:nvSpPr>
          <p:cNvPr id="123" name="Google Shape;123;p22"/>
          <p:cNvSpPr txBox="1"/>
          <p:nvPr>
            <p:ph idx="1" type="body"/>
          </p:nvPr>
        </p:nvSpPr>
        <p:spPr>
          <a:xfrm>
            <a:off x="3359075" y="130525"/>
            <a:ext cx="5557500" cy="1288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sz="1600"/>
              <a:t>Hello, we are the state of california economy. We like to know about the </a:t>
            </a:r>
            <a:r>
              <a:rPr lang="en" sz="1600"/>
              <a:t>average</a:t>
            </a:r>
            <a:r>
              <a:rPr lang="en" sz="1600"/>
              <a:t> income for single’s and where are the most gap between men’s and women’s also if ethnicity is a factor?   </a:t>
            </a:r>
            <a:endParaRPr sz="1600"/>
          </a:p>
        </p:txBody>
      </p:sp>
      <p:pic>
        <p:nvPicPr>
          <p:cNvPr id="124" name="Google Shape;124;p22"/>
          <p:cNvPicPr preferRelativeResize="0"/>
          <p:nvPr/>
        </p:nvPicPr>
        <p:blipFill>
          <a:blip r:embed="rId3">
            <a:alphaModFix/>
          </a:blip>
          <a:stretch>
            <a:fillRect/>
          </a:stretch>
        </p:blipFill>
        <p:spPr>
          <a:xfrm>
            <a:off x="149113" y="1670300"/>
            <a:ext cx="6265975" cy="2988525"/>
          </a:xfrm>
          <a:prstGeom prst="rect">
            <a:avLst/>
          </a:prstGeom>
          <a:noFill/>
          <a:ln>
            <a:noFill/>
          </a:ln>
        </p:spPr>
      </p:pic>
      <p:sp>
        <p:nvSpPr>
          <p:cNvPr id="125" name="Google Shape;125;p22"/>
          <p:cNvSpPr txBox="1"/>
          <p:nvPr/>
        </p:nvSpPr>
        <p:spPr>
          <a:xfrm>
            <a:off x="6640575" y="1168975"/>
            <a:ext cx="2034000" cy="2786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Source Code Pro"/>
              <a:buChar char="-"/>
            </a:pPr>
            <a:r>
              <a:rPr lang="en" sz="1200">
                <a:latin typeface="Source Code Pro"/>
                <a:ea typeface="Source Code Pro"/>
                <a:cs typeface="Source Code Pro"/>
                <a:sym typeface="Source Code Pro"/>
              </a:rPr>
              <a:t> Man  in Executive and management make the most </a:t>
            </a:r>
            <a:r>
              <a:rPr lang="en" sz="1300">
                <a:solidFill>
                  <a:schemeClr val="dk2"/>
                </a:solidFill>
                <a:latin typeface="Source Code Pro"/>
                <a:ea typeface="Source Code Pro"/>
                <a:cs typeface="Source Code Pro"/>
                <a:sym typeface="Source Code Pro"/>
              </a:rPr>
              <a:t>average income</a:t>
            </a:r>
            <a:endParaRPr sz="900">
              <a:latin typeface="Source Code Pro"/>
              <a:ea typeface="Source Code Pro"/>
              <a:cs typeface="Source Code Pro"/>
              <a:sym typeface="Source Code Pro"/>
            </a:endParaRPr>
          </a:p>
          <a:p>
            <a:pPr indent="-304800" lvl="0" marL="457200" rtl="0" algn="l">
              <a:spcBef>
                <a:spcPts val="0"/>
              </a:spcBef>
              <a:spcAft>
                <a:spcPts val="0"/>
              </a:spcAft>
              <a:buSzPts val="1200"/>
              <a:buFont typeface="Source Code Pro"/>
              <a:buChar char="-"/>
            </a:pPr>
            <a:r>
              <a:rPr lang="en" sz="1200">
                <a:latin typeface="Source Code Pro"/>
                <a:ea typeface="Source Code Pro"/>
                <a:cs typeface="Source Code Pro"/>
                <a:sym typeface="Source Code Pro"/>
              </a:rPr>
              <a:t>And artistic are the most equal job between the sexes</a:t>
            </a:r>
            <a:endParaRPr sz="1200">
              <a:latin typeface="Source Code Pro"/>
              <a:ea typeface="Source Code Pro"/>
              <a:cs typeface="Source Code Pro"/>
              <a:sym typeface="Source Code Pro"/>
            </a:endParaRPr>
          </a:p>
          <a:p>
            <a:pPr indent="-304800" lvl="0" marL="457200" rtl="0" algn="l">
              <a:spcBef>
                <a:spcPts val="0"/>
              </a:spcBef>
              <a:spcAft>
                <a:spcPts val="0"/>
              </a:spcAft>
              <a:buSzPts val="1200"/>
              <a:buFont typeface="Source Code Pro"/>
              <a:buChar char="-"/>
            </a:pPr>
            <a:r>
              <a:rPr lang="en" sz="1200">
                <a:latin typeface="Source Code Pro"/>
                <a:ea typeface="Source Code Pro"/>
                <a:cs typeface="Source Code Pro"/>
                <a:sym typeface="Source Code Pro"/>
              </a:rPr>
              <a:t>Also build a </a:t>
            </a:r>
            <a:r>
              <a:rPr lang="en" sz="1200">
                <a:latin typeface="Source Code Pro"/>
                <a:ea typeface="Source Code Pro"/>
                <a:cs typeface="Source Code Pro"/>
                <a:sym typeface="Source Code Pro"/>
              </a:rPr>
              <a:t>interactive</a:t>
            </a:r>
            <a:r>
              <a:rPr lang="en" sz="1200">
                <a:latin typeface="Source Code Pro"/>
                <a:ea typeface="Source Code Pro"/>
                <a:cs typeface="Source Code Pro"/>
                <a:sym typeface="Source Code Pro"/>
              </a:rPr>
              <a:t> </a:t>
            </a:r>
            <a:r>
              <a:rPr lang="en" sz="1200">
                <a:latin typeface="Source Code Pro"/>
                <a:ea typeface="Source Code Pro"/>
                <a:cs typeface="Source Code Pro"/>
                <a:sym typeface="Source Code Pro"/>
              </a:rPr>
              <a:t>dashboard</a:t>
            </a:r>
            <a:r>
              <a:rPr lang="en" sz="1200">
                <a:latin typeface="Source Code Pro"/>
                <a:ea typeface="Source Code Pro"/>
                <a:cs typeface="Source Code Pro"/>
                <a:sym typeface="Source Code Pro"/>
              </a:rPr>
              <a:t> for ethnicity</a:t>
            </a:r>
            <a:endParaRPr sz="1200">
              <a:latin typeface="Source Code Pro"/>
              <a:ea typeface="Source Code Pro"/>
              <a:cs typeface="Source Code Pro"/>
              <a:sym typeface="Source Code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0" y="0"/>
            <a:ext cx="3359100" cy="733500"/>
          </a:xfrm>
          <a:prstGeom prst="rect">
            <a:avLst/>
          </a:prstGeom>
          <a:solidFill>
            <a:srgbClr val="E77BB5"/>
          </a:solidFill>
        </p:spPr>
        <p:txBody>
          <a:bodyPr anchorCtr="0" anchor="b" bIns="91425" lIns="91425" spcFirstLastPara="1" rIns="91425" wrap="square" tIns="91425">
            <a:normAutofit/>
          </a:bodyPr>
          <a:lstStyle/>
          <a:p>
            <a:pPr indent="0" lvl="0" marL="0" rtl="0" algn="l">
              <a:spcBef>
                <a:spcPts val="0"/>
              </a:spcBef>
              <a:spcAft>
                <a:spcPts val="0"/>
              </a:spcAft>
              <a:buNone/>
            </a:pPr>
            <a:r>
              <a:rPr lang="en"/>
              <a:t>education</a:t>
            </a:r>
            <a:endParaRPr/>
          </a:p>
        </p:txBody>
      </p:sp>
      <p:sp>
        <p:nvSpPr>
          <p:cNvPr id="131" name="Google Shape;131;p23"/>
          <p:cNvSpPr txBox="1"/>
          <p:nvPr>
            <p:ph idx="1" type="body"/>
          </p:nvPr>
        </p:nvSpPr>
        <p:spPr>
          <a:xfrm>
            <a:off x="3359075" y="130525"/>
            <a:ext cx="5557500" cy="1288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sz="1600"/>
              <a:t>Hello, we are the state of california dept. of education. We like to know about the income of  people with degree mean &amp; std dev Vs people that didn’t study. also what is the most educated city in the bay area please</a:t>
            </a:r>
            <a:endParaRPr sz="1600"/>
          </a:p>
        </p:txBody>
      </p:sp>
      <p:pic>
        <p:nvPicPr>
          <p:cNvPr id="132" name="Google Shape;132;p23"/>
          <p:cNvPicPr preferRelativeResize="0"/>
          <p:nvPr/>
        </p:nvPicPr>
        <p:blipFill>
          <a:blip r:embed="rId3">
            <a:alphaModFix/>
          </a:blip>
          <a:stretch>
            <a:fillRect/>
          </a:stretch>
        </p:blipFill>
        <p:spPr>
          <a:xfrm>
            <a:off x="152400" y="1571425"/>
            <a:ext cx="6627675" cy="3419675"/>
          </a:xfrm>
          <a:prstGeom prst="rect">
            <a:avLst/>
          </a:prstGeom>
          <a:noFill/>
          <a:ln>
            <a:noFill/>
          </a:ln>
        </p:spPr>
      </p:pic>
      <p:sp>
        <p:nvSpPr>
          <p:cNvPr id="133" name="Google Shape;133;p23"/>
          <p:cNvSpPr txBox="1"/>
          <p:nvPr/>
        </p:nvSpPr>
        <p:spPr>
          <a:xfrm>
            <a:off x="6995300" y="1888224"/>
            <a:ext cx="2034000" cy="2401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Source Code Pro"/>
              <a:buChar char="-"/>
            </a:pPr>
            <a:r>
              <a:rPr lang="en" sz="1200">
                <a:latin typeface="Source Code Pro"/>
                <a:ea typeface="Source Code Pro"/>
                <a:cs typeface="Source Code Pro"/>
                <a:sym typeface="Source Code Pro"/>
              </a:rPr>
              <a:t>SF is the most </a:t>
            </a:r>
            <a:r>
              <a:rPr lang="en" sz="1200">
                <a:solidFill>
                  <a:schemeClr val="dk2"/>
                </a:solidFill>
                <a:latin typeface="Source Code Pro"/>
                <a:ea typeface="Source Code Pro"/>
                <a:cs typeface="Source Code Pro"/>
                <a:sym typeface="Source Code Pro"/>
              </a:rPr>
              <a:t>education city in the bay (and also in the world :))</a:t>
            </a:r>
            <a:endParaRPr sz="1200">
              <a:latin typeface="Source Code Pro"/>
              <a:ea typeface="Source Code Pro"/>
              <a:cs typeface="Source Code Pro"/>
              <a:sym typeface="Source Code Pro"/>
            </a:endParaRPr>
          </a:p>
          <a:p>
            <a:pPr indent="-304800" lvl="0" marL="457200" rtl="0" algn="l">
              <a:spcBef>
                <a:spcPts val="0"/>
              </a:spcBef>
              <a:spcAft>
                <a:spcPts val="0"/>
              </a:spcAft>
              <a:buSzPts val="1200"/>
              <a:buFont typeface="Source Code Pro"/>
              <a:buChar char="-"/>
            </a:pPr>
            <a:r>
              <a:rPr lang="en" sz="1200">
                <a:latin typeface="Source Code Pro"/>
                <a:ea typeface="Source Code Pro"/>
                <a:cs typeface="Source Code Pro"/>
                <a:sym typeface="Source Code Pro"/>
              </a:rPr>
              <a:t>In the link a plot with all the </a:t>
            </a:r>
            <a:r>
              <a:rPr lang="en" sz="1200">
                <a:latin typeface="Source Code Pro"/>
                <a:ea typeface="Source Code Pro"/>
                <a:cs typeface="Source Code Pro"/>
                <a:sym typeface="Source Code Pro"/>
              </a:rPr>
              <a:t>summary</a:t>
            </a:r>
            <a:r>
              <a:rPr lang="en" sz="1200">
                <a:latin typeface="Source Code Pro"/>
                <a:ea typeface="Source Code Pro"/>
                <a:cs typeface="Source Code Pro"/>
                <a:sym typeface="Source Code Pro"/>
              </a:rPr>
              <a:t> data of income </a:t>
            </a:r>
            <a:r>
              <a:rPr lang="en" sz="1200">
                <a:latin typeface="Source Code Pro"/>
                <a:ea typeface="Source Code Pro"/>
                <a:cs typeface="Source Code Pro"/>
                <a:sym typeface="Source Code Pro"/>
              </a:rPr>
              <a:t>separated</a:t>
            </a:r>
            <a:r>
              <a:rPr lang="en" sz="1200">
                <a:latin typeface="Source Code Pro"/>
                <a:ea typeface="Source Code Pro"/>
                <a:cs typeface="Source Code Pro"/>
                <a:sym typeface="Source Code Pro"/>
              </a:rPr>
              <a:t> by </a:t>
            </a:r>
            <a:r>
              <a:rPr lang="en" sz="1200">
                <a:solidFill>
                  <a:schemeClr val="dk2"/>
                </a:solidFill>
                <a:latin typeface="Source Code Pro"/>
                <a:ea typeface="Source Code Pro"/>
                <a:cs typeface="Source Code Pro"/>
                <a:sym typeface="Source Code Pro"/>
              </a:rPr>
              <a:t>education</a:t>
            </a:r>
            <a:r>
              <a:rPr lang="en" sz="1200">
                <a:latin typeface="Source Code Pro"/>
                <a:ea typeface="Source Code Pro"/>
                <a:cs typeface="Source Code Pro"/>
                <a:sym typeface="Source Code Pro"/>
              </a:rPr>
              <a:t> </a:t>
            </a:r>
            <a:endParaRPr sz="1200">
              <a:latin typeface="Source Code Pro"/>
              <a:ea typeface="Source Code Pro"/>
              <a:cs typeface="Source Code Pro"/>
              <a:sym typeface="Source Code Pro"/>
            </a:endParaRPr>
          </a:p>
          <a:p>
            <a:pPr indent="0" lvl="0" marL="457200" rtl="0" algn="l">
              <a:spcBef>
                <a:spcPts val="0"/>
              </a:spcBef>
              <a:spcAft>
                <a:spcPts val="0"/>
              </a:spcAft>
              <a:buNone/>
            </a:pPr>
            <a:r>
              <a:t/>
            </a:r>
            <a:endParaRPr sz="1200">
              <a:latin typeface="Source Code Pro"/>
              <a:ea typeface="Source Code Pro"/>
              <a:cs typeface="Source Code Pro"/>
              <a:sym typeface="Source Code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0" y="0"/>
            <a:ext cx="1702500" cy="733500"/>
          </a:xfrm>
          <a:prstGeom prst="rect">
            <a:avLst/>
          </a:prstGeom>
          <a:solidFill>
            <a:srgbClr val="E77BB5"/>
          </a:solidFill>
        </p:spPr>
        <p:txBody>
          <a:bodyPr anchorCtr="0" anchor="b" bIns="91425" lIns="91425" spcFirstLastPara="1" rIns="91425" wrap="square" tIns="91425">
            <a:normAutofit/>
          </a:bodyPr>
          <a:lstStyle/>
          <a:p>
            <a:pPr indent="0" lvl="0" marL="0" rtl="0" algn="l">
              <a:spcBef>
                <a:spcPts val="0"/>
              </a:spcBef>
              <a:spcAft>
                <a:spcPts val="0"/>
              </a:spcAft>
              <a:buNone/>
            </a:pPr>
            <a:r>
              <a:rPr lang="en"/>
              <a:t>S</a:t>
            </a:r>
            <a:r>
              <a:rPr lang="en"/>
              <a:t>mokes</a:t>
            </a:r>
            <a:endParaRPr/>
          </a:p>
        </p:txBody>
      </p:sp>
      <p:sp>
        <p:nvSpPr>
          <p:cNvPr id="139" name="Google Shape;139;p24"/>
          <p:cNvSpPr txBox="1"/>
          <p:nvPr>
            <p:ph idx="1" type="body"/>
          </p:nvPr>
        </p:nvSpPr>
        <p:spPr>
          <a:xfrm>
            <a:off x="1741400" y="53500"/>
            <a:ext cx="7062300" cy="111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Hello , We are the non-</a:t>
            </a:r>
            <a:r>
              <a:rPr lang="en" sz="1400"/>
              <a:t>profit Smokes-Kills.</a:t>
            </a:r>
            <a:endParaRPr sz="1400"/>
          </a:p>
          <a:p>
            <a:pPr indent="0" lvl="0" marL="0" rtl="0" algn="l">
              <a:spcBef>
                <a:spcPts val="1200"/>
              </a:spcBef>
              <a:spcAft>
                <a:spcPts val="1200"/>
              </a:spcAft>
              <a:buNone/>
            </a:pPr>
            <a:r>
              <a:rPr lang="en" sz="1400"/>
              <a:t>We are doing a new anti-smoke campaign an want to know where to put the ads and the target audience</a:t>
            </a:r>
            <a:r>
              <a:rPr lang="en" sz="1600"/>
              <a:t>   </a:t>
            </a:r>
            <a:r>
              <a:rPr lang="en" sz="1600"/>
              <a:t> </a:t>
            </a:r>
            <a:endParaRPr sz="1600"/>
          </a:p>
        </p:txBody>
      </p:sp>
      <p:pic>
        <p:nvPicPr>
          <p:cNvPr id="140" name="Google Shape;140;p24"/>
          <p:cNvPicPr preferRelativeResize="0"/>
          <p:nvPr/>
        </p:nvPicPr>
        <p:blipFill>
          <a:blip r:embed="rId3">
            <a:alphaModFix/>
          </a:blip>
          <a:stretch>
            <a:fillRect/>
          </a:stretch>
        </p:blipFill>
        <p:spPr>
          <a:xfrm>
            <a:off x="135225" y="1088300"/>
            <a:ext cx="7912374" cy="2241275"/>
          </a:xfrm>
          <a:prstGeom prst="rect">
            <a:avLst/>
          </a:prstGeom>
          <a:noFill/>
          <a:ln>
            <a:noFill/>
          </a:ln>
        </p:spPr>
      </p:pic>
      <p:pic>
        <p:nvPicPr>
          <p:cNvPr id="141" name="Google Shape;141;p24"/>
          <p:cNvPicPr preferRelativeResize="0"/>
          <p:nvPr/>
        </p:nvPicPr>
        <p:blipFill>
          <a:blip r:embed="rId4">
            <a:alphaModFix/>
          </a:blip>
          <a:stretch>
            <a:fillRect/>
          </a:stretch>
        </p:blipFill>
        <p:spPr>
          <a:xfrm>
            <a:off x="177350" y="3177300"/>
            <a:ext cx="7828125" cy="2003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0" y="0"/>
            <a:ext cx="1602000" cy="733500"/>
          </a:xfrm>
          <a:prstGeom prst="rect">
            <a:avLst/>
          </a:prstGeom>
          <a:solidFill>
            <a:srgbClr val="E77BB5"/>
          </a:solidFill>
        </p:spPr>
        <p:txBody>
          <a:bodyPr anchorCtr="0" anchor="b" bIns="91425" lIns="91425" spcFirstLastPara="1" rIns="91425" wrap="square" tIns="91425">
            <a:normAutofit/>
          </a:bodyPr>
          <a:lstStyle/>
          <a:p>
            <a:pPr indent="0" lvl="0" marL="0" rtl="0" algn="l">
              <a:spcBef>
                <a:spcPts val="0"/>
              </a:spcBef>
              <a:spcAft>
                <a:spcPts val="0"/>
              </a:spcAft>
              <a:buNone/>
            </a:pPr>
            <a:r>
              <a:rPr lang="en"/>
              <a:t>Smokes</a:t>
            </a:r>
            <a:endParaRPr/>
          </a:p>
        </p:txBody>
      </p:sp>
      <p:pic>
        <p:nvPicPr>
          <p:cNvPr id="147" name="Google Shape;147;p25"/>
          <p:cNvPicPr preferRelativeResize="0"/>
          <p:nvPr/>
        </p:nvPicPr>
        <p:blipFill>
          <a:blip r:embed="rId3">
            <a:alphaModFix/>
          </a:blip>
          <a:stretch>
            <a:fillRect/>
          </a:stretch>
        </p:blipFill>
        <p:spPr>
          <a:xfrm>
            <a:off x="0" y="2362250"/>
            <a:ext cx="5393423" cy="2878751"/>
          </a:xfrm>
          <a:prstGeom prst="rect">
            <a:avLst/>
          </a:prstGeom>
          <a:noFill/>
          <a:ln>
            <a:noFill/>
          </a:ln>
        </p:spPr>
      </p:pic>
      <p:pic>
        <p:nvPicPr>
          <p:cNvPr id="148" name="Google Shape;148;p25"/>
          <p:cNvPicPr preferRelativeResize="0"/>
          <p:nvPr/>
        </p:nvPicPr>
        <p:blipFill>
          <a:blip r:embed="rId4">
            <a:alphaModFix/>
          </a:blip>
          <a:stretch>
            <a:fillRect/>
          </a:stretch>
        </p:blipFill>
        <p:spPr>
          <a:xfrm>
            <a:off x="3909225" y="195125"/>
            <a:ext cx="4431924" cy="2279999"/>
          </a:xfrm>
          <a:prstGeom prst="rect">
            <a:avLst/>
          </a:prstGeom>
          <a:noFill/>
          <a:ln>
            <a:noFill/>
          </a:ln>
        </p:spPr>
      </p:pic>
      <p:sp>
        <p:nvSpPr>
          <p:cNvPr id="149" name="Google Shape;149;p25"/>
          <p:cNvSpPr txBox="1"/>
          <p:nvPr/>
        </p:nvSpPr>
        <p:spPr>
          <a:xfrm>
            <a:off x="5611100" y="2587875"/>
            <a:ext cx="32007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From the plots you can see that SF have the most smokers and you should put the ad outside an </a:t>
            </a:r>
            <a:r>
              <a:rPr lang="en">
                <a:latin typeface="Source Code Pro"/>
                <a:ea typeface="Source Code Pro"/>
                <a:cs typeface="Source Code Pro"/>
                <a:sym typeface="Source Code Pro"/>
              </a:rPr>
              <a:t>artist</a:t>
            </a:r>
            <a:r>
              <a:rPr lang="en">
                <a:latin typeface="Source Code Pro"/>
                <a:ea typeface="Source Code Pro"/>
                <a:cs typeface="Source Code Pro"/>
                <a:sym typeface="Source Code Pro"/>
              </a:rPr>
              <a:t> Pub in </a:t>
            </a:r>
            <a:r>
              <a:rPr lang="en">
                <a:latin typeface="Source Code Pro"/>
                <a:ea typeface="Source Code Pro"/>
                <a:cs typeface="Source Code Pro"/>
                <a:sym typeface="Source Code Pro"/>
              </a:rPr>
              <a:t>blue</a:t>
            </a:r>
            <a:r>
              <a:rPr lang="en">
                <a:latin typeface="Source Code Pro"/>
                <a:ea typeface="Source Code Pro"/>
                <a:cs typeface="Source Code Pro"/>
                <a:sym typeface="Source Code Pro"/>
              </a:rPr>
              <a:t> color </a:t>
            </a:r>
            <a:r>
              <a:rPr lang="en">
                <a:latin typeface="Source Code Pro"/>
                <a:ea typeface="Source Code Pro"/>
                <a:cs typeface="Source Code Pro"/>
                <a:sym typeface="Source Code Pro"/>
              </a:rPr>
              <a:t>neighborhood</a:t>
            </a:r>
            <a:r>
              <a:rPr lang="en">
                <a:latin typeface="Source Code Pro"/>
                <a:ea typeface="Source Code Pro"/>
                <a:cs typeface="Source Code Pro"/>
                <a:sym typeface="Source Code Pro"/>
              </a:rPr>
              <a:t>   </a:t>
            </a:r>
            <a:endParaRPr>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1000"/>
                                        <p:tgtEl>
                                          <p:spTgt spid="14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2C6FF"/>
        </a:solidFill>
      </p:bgPr>
    </p:bg>
    <p:spTree>
      <p:nvGrpSpPr>
        <p:cNvPr id="153" name="Shape 153"/>
        <p:cNvGrpSpPr/>
        <p:nvPr/>
      </p:nvGrpSpPr>
      <p:grpSpPr>
        <a:xfrm>
          <a:off x="0" y="0"/>
          <a:ext cx="0" cy="0"/>
          <a:chOff x="0" y="0"/>
          <a:chExt cx="0" cy="0"/>
        </a:xfrm>
      </p:grpSpPr>
      <p:sp>
        <p:nvSpPr>
          <p:cNvPr id="154" name="Google Shape;154;p26"/>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000">
                <a:solidFill>
                  <a:schemeClr val="dk2"/>
                </a:solidFill>
              </a:rPr>
              <a:t>Text Analysis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372500"/>
            <a:ext cx="8520600" cy="733500"/>
          </a:xfrm>
          <a:prstGeom prst="rect">
            <a:avLst/>
          </a:prstGeom>
          <a:solidFill>
            <a:srgbClr val="A4C2F4"/>
          </a:solidFill>
        </p:spPr>
        <p:txBody>
          <a:bodyPr anchorCtr="0" anchor="b" bIns="91425" lIns="91425" spcFirstLastPara="1" rIns="91425" wrap="square" tIns="91425">
            <a:normAutofit/>
          </a:bodyPr>
          <a:lstStyle/>
          <a:p>
            <a:pPr indent="0" lvl="0" marL="0" rtl="0" algn="l">
              <a:spcBef>
                <a:spcPts val="0"/>
              </a:spcBef>
              <a:spcAft>
                <a:spcPts val="0"/>
              </a:spcAft>
              <a:buNone/>
            </a:pPr>
            <a:r>
              <a:rPr lang="en"/>
              <a:t>Text Analysis</a:t>
            </a:r>
            <a:endParaRPr/>
          </a:p>
        </p:txBody>
      </p:sp>
      <p:sp>
        <p:nvSpPr>
          <p:cNvPr id="160" name="Google Shape;160;p27"/>
          <p:cNvSpPr txBox="1"/>
          <p:nvPr>
            <p:ph idx="1" type="body"/>
          </p:nvPr>
        </p:nvSpPr>
        <p:spPr>
          <a:xfrm>
            <a:off x="311700" y="1468825"/>
            <a:ext cx="8520600" cy="3099900"/>
          </a:xfrm>
          <a:prstGeom prst="rect">
            <a:avLst/>
          </a:prstGeom>
          <a:solidFill>
            <a:srgbClr val="E48CBB"/>
          </a:solidFill>
          <a:ln cap="flat" cmpd="sng" w="9525">
            <a:solidFill>
              <a:schemeClr val="dk2"/>
            </a:solidFill>
            <a:prstDash val="solid"/>
            <a:round/>
            <a:headEnd len="sm" w="sm" type="none"/>
            <a:tailEnd len="sm" w="sm" type="none"/>
          </a:ln>
        </p:spPr>
        <p:txBody>
          <a:bodyPr anchorCtr="0" anchor="t" bIns="91425" lIns="91425" spcFirstLastPara="1" rIns="91425" wrap="square" tIns="91425">
            <a:normAutofit fontScale="25000" lnSpcReduction="20000"/>
          </a:bodyPr>
          <a:lstStyle/>
          <a:p>
            <a:pPr indent="0" lvl="0" marL="0" rtl="0" algn="l">
              <a:lnSpc>
                <a:spcPct val="100000"/>
              </a:lnSpc>
              <a:spcBef>
                <a:spcPts val="0"/>
              </a:spcBef>
              <a:spcAft>
                <a:spcPts val="0"/>
              </a:spcAft>
              <a:buNone/>
            </a:pPr>
            <a:r>
              <a:t/>
            </a:r>
            <a:endParaRPr sz="3423">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4223">
              <a:solidFill>
                <a:srgbClr val="000000"/>
              </a:solidFill>
              <a:latin typeface="Arial"/>
              <a:ea typeface="Arial"/>
              <a:cs typeface="Arial"/>
              <a:sym typeface="Arial"/>
            </a:endParaRPr>
          </a:p>
          <a:p>
            <a:pPr indent="-306322" lvl="0" marL="457200" rtl="0" algn="l">
              <a:lnSpc>
                <a:spcPct val="200000"/>
              </a:lnSpc>
              <a:spcBef>
                <a:spcPts val="0"/>
              </a:spcBef>
              <a:spcAft>
                <a:spcPts val="0"/>
              </a:spcAft>
              <a:buClr>
                <a:srgbClr val="000000"/>
              </a:buClr>
              <a:buSzPct val="100000"/>
              <a:buChar char="●"/>
            </a:pPr>
            <a:r>
              <a:rPr lang="en" sz="4895">
                <a:solidFill>
                  <a:srgbClr val="000000"/>
                </a:solidFill>
              </a:rPr>
              <a:t>10 introductory questions</a:t>
            </a:r>
            <a:endParaRPr sz="4895">
              <a:solidFill>
                <a:srgbClr val="000000"/>
              </a:solidFill>
            </a:endParaRPr>
          </a:p>
          <a:p>
            <a:pPr indent="-306322" lvl="0" marL="457200" rtl="0" algn="l">
              <a:lnSpc>
                <a:spcPct val="200000"/>
              </a:lnSpc>
              <a:spcBef>
                <a:spcPts val="0"/>
              </a:spcBef>
              <a:spcAft>
                <a:spcPts val="0"/>
              </a:spcAft>
              <a:buClr>
                <a:srgbClr val="000000"/>
              </a:buClr>
              <a:buSzPct val="100000"/>
              <a:buChar char="●"/>
            </a:pPr>
            <a:r>
              <a:rPr lang="en" sz="4895">
                <a:solidFill>
                  <a:srgbClr val="000000"/>
                </a:solidFill>
              </a:rPr>
              <a:t>unified text column</a:t>
            </a:r>
            <a:endParaRPr sz="4895">
              <a:solidFill>
                <a:srgbClr val="000000"/>
              </a:solidFill>
            </a:endParaRPr>
          </a:p>
          <a:p>
            <a:pPr indent="-306322" lvl="0" marL="457200" rtl="0" algn="l">
              <a:lnSpc>
                <a:spcPct val="200000"/>
              </a:lnSpc>
              <a:spcBef>
                <a:spcPts val="0"/>
              </a:spcBef>
              <a:spcAft>
                <a:spcPts val="0"/>
              </a:spcAft>
              <a:buClr>
                <a:srgbClr val="000000"/>
              </a:buClr>
              <a:buSzPct val="100000"/>
              <a:buChar char="●"/>
            </a:pPr>
            <a:r>
              <a:rPr lang="en" sz="4895">
                <a:solidFill>
                  <a:srgbClr val="000000"/>
                </a:solidFill>
              </a:rPr>
              <a:t>Profile users</a:t>
            </a:r>
            <a:endParaRPr sz="4895">
              <a:solidFill>
                <a:srgbClr val="000000"/>
              </a:solidFill>
            </a:endParaRPr>
          </a:p>
          <a:p>
            <a:pPr indent="-306322" lvl="0" marL="457200" rtl="0" algn="l">
              <a:lnSpc>
                <a:spcPct val="200000"/>
              </a:lnSpc>
              <a:spcBef>
                <a:spcPts val="0"/>
              </a:spcBef>
              <a:spcAft>
                <a:spcPts val="0"/>
              </a:spcAft>
              <a:buClr>
                <a:srgbClr val="000000"/>
              </a:buClr>
              <a:buSzPct val="100000"/>
              <a:buChar char="●"/>
            </a:pPr>
            <a:r>
              <a:rPr lang="en" sz="4895">
                <a:solidFill>
                  <a:srgbClr val="000000"/>
                </a:solidFill>
              </a:rPr>
              <a:t>Find Patterns</a:t>
            </a:r>
            <a:endParaRPr sz="4895">
              <a:solidFill>
                <a:srgbClr val="000000"/>
              </a:solidFill>
            </a:endParaRPr>
          </a:p>
          <a:p>
            <a:pPr indent="-306322" lvl="0" marL="457200" rtl="0" algn="l">
              <a:lnSpc>
                <a:spcPct val="200000"/>
              </a:lnSpc>
              <a:spcBef>
                <a:spcPts val="0"/>
              </a:spcBef>
              <a:spcAft>
                <a:spcPts val="0"/>
              </a:spcAft>
              <a:buClr>
                <a:srgbClr val="000000"/>
              </a:buClr>
              <a:buSzPct val="100000"/>
              <a:buChar char="●"/>
            </a:pPr>
            <a:r>
              <a:rPr lang="en" sz="4895">
                <a:solidFill>
                  <a:srgbClr val="000000"/>
                </a:solidFill>
              </a:rPr>
              <a:t>Find potential Matches</a:t>
            </a:r>
            <a:endParaRPr sz="4895">
              <a:solidFill>
                <a:srgbClr val="000000"/>
              </a:solidFill>
            </a:endParaRPr>
          </a:p>
          <a:p>
            <a:pPr indent="-306322" lvl="0" marL="457200" rtl="0" algn="l">
              <a:lnSpc>
                <a:spcPct val="200000"/>
              </a:lnSpc>
              <a:spcBef>
                <a:spcPts val="0"/>
              </a:spcBef>
              <a:spcAft>
                <a:spcPts val="0"/>
              </a:spcAft>
              <a:buClr>
                <a:srgbClr val="000000"/>
              </a:buClr>
              <a:buSzPct val="100000"/>
              <a:buChar char="●"/>
            </a:pPr>
            <a:r>
              <a:rPr lang="en" sz="4895">
                <a:solidFill>
                  <a:srgbClr val="000000"/>
                </a:solidFill>
              </a:rPr>
              <a:t>What do women want</a:t>
            </a:r>
            <a:endParaRPr sz="4895">
              <a:solidFill>
                <a:srgbClr val="000000"/>
              </a:solidFill>
            </a:endParaRPr>
          </a:p>
          <a:p>
            <a:pPr indent="0" lvl="0" marL="0" rtl="0" algn="l">
              <a:lnSpc>
                <a:spcPct val="200000"/>
              </a:lnSpc>
              <a:spcBef>
                <a:spcPts val="0"/>
              </a:spcBef>
              <a:spcAft>
                <a:spcPts val="0"/>
              </a:spcAft>
              <a:buNone/>
            </a:pPr>
            <a:r>
              <a:t/>
            </a:r>
            <a:endParaRPr sz="2272">
              <a:solidFill>
                <a:srgbClr val="000000"/>
              </a:solidFill>
            </a:endParaRPr>
          </a:p>
          <a:p>
            <a:pPr indent="0" lvl="0" marL="0" rtl="0" algn="l">
              <a:lnSpc>
                <a:spcPct val="200000"/>
              </a:lnSpc>
              <a:spcBef>
                <a:spcPts val="0"/>
              </a:spcBef>
              <a:spcAft>
                <a:spcPts val="0"/>
              </a:spcAft>
              <a:buNone/>
            </a:pPr>
            <a:r>
              <a:t/>
            </a:r>
            <a:endParaRPr sz="1600">
              <a:solidFill>
                <a:srgbClr val="000000"/>
              </a:solidFill>
            </a:endParaRPr>
          </a:p>
          <a:p>
            <a:pPr indent="0" lvl="0" marL="0" rtl="0" algn="l">
              <a:lnSpc>
                <a:spcPct val="100000"/>
              </a:lnSpc>
              <a:spcBef>
                <a:spcPts val="0"/>
              </a:spcBef>
              <a:spcAft>
                <a:spcPts val="0"/>
              </a:spcAft>
              <a:buNone/>
            </a:pPr>
            <a:r>
              <a:t/>
            </a:r>
            <a:endParaRPr sz="1600">
              <a:solidFill>
                <a:srgbClr val="000000"/>
              </a:solidFill>
            </a:endParaRPr>
          </a:p>
          <a:p>
            <a:pPr indent="0" lvl="0" marL="0" rtl="0" algn="l">
              <a:lnSpc>
                <a:spcPct val="100000"/>
              </a:lnSpc>
              <a:spcBef>
                <a:spcPts val="0"/>
              </a:spcBef>
              <a:spcAft>
                <a:spcPts val="0"/>
              </a:spcAft>
              <a:buNone/>
            </a:pPr>
            <a:r>
              <a:t/>
            </a:r>
            <a:endParaRPr sz="1600">
              <a:solidFill>
                <a:srgbClr val="000000"/>
              </a:solidFill>
            </a:endParaRPr>
          </a:p>
          <a:p>
            <a:pPr indent="0" lvl="0" marL="0" rtl="0" algn="l">
              <a:lnSpc>
                <a:spcPct val="200000"/>
              </a:lnSpc>
              <a:spcBef>
                <a:spcPts val="0"/>
              </a:spcBef>
              <a:spcAft>
                <a:spcPts val="0"/>
              </a:spcAft>
              <a:buNone/>
            </a:pPr>
            <a:r>
              <a:t/>
            </a:r>
            <a:endParaRPr sz="1450">
              <a:solidFill>
                <a:srgbClr val="D4D4D4"/>
              </a:solidFill>
            </a:endParaRPr>
          </a:p>
          <a:p>
            <a:pPr indent="0" lvl="0" marL="0" rtl="0" algn="l">
              <a:spcBef>
                <a:spcPts val="0"/>
              </a:spcBef>
              <a:spcAft>
                <a:spcPts val="1200"/>
              </a:spcAft>
              <a:buNone/>
            </a:pPr>
            <a:r>
              <a:t/>
            </a:r>
            <a:endParaRPr/>
          </a:p>
        </p:txBody>
      </p:sp>
      <p:pic>
        <p:nvPicPr>
          <p:cNvPr id="161" name="Google Shape;161;p27"/>
          <p:cNvPicPr preferRelativeResize="0"/>
          <p:nvPr/>
        </p:nvPicPr>
        <p:blipFill>
          <a:blip r:embed="rId3">
            <a:alphaModFix/>
          </a:blip>
          <a:stretch>
            <a:fillRect/>
          </a:stretch>
        </p:blipFill>
        <p:spPr>
          <a:xfrm>
            <a:off x="5804350" y="1468612"/>
            <a:ext cx="3027950" cy="3099912"/>
          </a:xfrm>
          <a:prstGeom prst="rect">
            <a:avLst/>
          </a:prstGeom>
          <a:noFill/>
          <a:ln>
            <a:noFill/>
          </a:ln>
        </p:spPr>
      </p:pic>
      <p:pic>
        <p:nvPicPr>
          <p:cNvPr descr="Bo Burnham tells it (or sings it) like it is... they'd probably never settle for you.&#10;&#10;Watch Bo Burnham: Make Happy, only on Netflix.&#10;https://www.netflix.com/title/80106124&#10;&#10;SUBSCRIBE: https://bit.ly/2Kncxw6&#10;&#10;About Netflix Is A Joke:&#10;The official hub of Netflix stand-up, comedy series, films, and all things funny — curated by the world’s most advanced algorithm and a depressed, yet lovable, cartoon horse. Their unlikely friendship is our story…&#10;&#10;About Netflix:&#10;Netflix is the world's leading internet entertainment service with over 151 million paid memberships in over 190 countries enjoying TV series, documentaries and feature films across a wide variety of genres and languages. Members can watch as much as they want, anytime, anywhere, on any internet-connected screen. Members can play, pause and resume watching, all without commercials or commitments.&#10;&#10;Connect with Netflix Is A Joke: &#10;Visit Netflix WEBSITE: http://nflx.it/29BcWb5 &#10;Like Netflix Is A Joke on FACEBOOK: https://bit.ly/2xD5zfu &#10;Follow Netflix Is A Joke on TWITTER: https://bit.ly/2N6ENkx &#10;Follow Netflix Is A Joke on INSTAGRAM: https://bit.ly/2VTQcxu &#10;&#10;#NetflixIsAJoke" id="162" name="Google Shape;162;p27" title="Bo Burnham's Lower Your Expectations Song | Netflix Is A Joke">
            <a:hlinkClick r:id="rId4"/>
          </p:cNvPr>
          <p:cNvPicPr preferRelativeResize="0"/>
          <p:nvPr/>
        </p:nvPicPr>
        <p:blipFill>
          <a:blip r:embed="rId5">
            <a:alphaModFix/>
          </a:blip>
          <a:stretch>
            <a:fillRect/>
          </a:stretch>
        </p:blipFill>
        <p:spPr>
          <a:xfrm>
            <a:off x="3850450" y="3126150"/>
            <a:ext cx="1846550" cy="1384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372500"/>
            <a:ext cx="8520600" cy="733500"/>
          </a:xfrm>
          <a:prstGeom prst="rect">
            <a:avLst/>
          </a:prstGeom>
          <a:solidFill>
            <a:srgbClr val="E77BB5"/>
          </a:solidFill>
        </p:spPr>
        <p:txBody>
          <a:bodyPr anchorCtr="0" anchor="b" bIns="91425" lIns="91425" spcFirstLastPara="1" rIns="91425" wrap="square" tIns="91425">
            <a:normAutofit/>
          </a:bodyPr>
          <a:lstStyle/>
          <a:p>
            <a:pPr indent="0" lvl="0" marL="0" rtl="0" algn="l">
              <a:spcBef>
                <a:spcPts val="0"/>
              </a:spcBef>
              <a:spcAft>
                <a:spcPts val="0"/>
              </a:spcAft>
              <a:buNone/>
            </a:pPr>
            <a:r>
              <a:rPr lang="en"/>
              <a:t>Effectively Pre-processing the Text Data: Text Cleaning</a:t>
            </a:r>
            <a:endParaRPr/>
          </a:p>
        </p:txBody>
      </p:sp>
      <p:sp>
        <p:nvSpPr>
          <p:cNvPr id="168" name="Google Shape;168;p28"/>
          <p:cNvSpPr txBox="1"/>
          <p:nvPr>
            <p:ph idx="1" type="body"/>
          </p:nvPr>
        </p:nvSpPr>
        <p:spPr>
          <a:xfrm>
            <a:off x="311700" y="1468825"/>
            <a:ext cx="8520600" cy="3099900"/>
          </a:xfrm>
          <a:prstGeom prst="rect">
            <a:avLst/>
          </a:prstGeom>
        </p:spPr>
        <p:txBody>
          <a:bodyPr anchorCtr="0" anchor="t" bIns="91425" lIns="91425" spcFirstLastPara="1" rIns="91425" wrap="square" tIns="91425">
            <a:normAutofit lnSpcReduction="20000"/>
          </a:bodyPr>
          <a:lstStyle/>
          <a:p>
            <a:pPr indent="-381000" lvl="0" marL="457200" rtl="0" algn="l">
              <a:lnSpc>
                <a:spcPct val="130434"/>
              </a:lnSpc>
              <a:spcBef>
                <a:spcPts val="1400"/>
              </a:spcBef>
              <a:spcAft>
                <a:spcPts val="0"/>
              </a:spcAft>
              <a:buClr>
                <a:srgbClr val="292929"/>
              </a:buClr>
              <a:buSzPts val="2400"/>
              <a:buChar char="●"/>
            </a:pPr>
            <a:r>
              <a:rPr lang="en" sz="2400">
                <a:solidFill>
                  <a:srgbClr val="292929"/>
                </a:solidFill>
                <a:highlight>
                  <a:srgbClr val="FFFFFF"/>
                </a:highlight>
              </a:rPr>
              <a:t>De-capitalization</a:t>
            </a:r>
            <a:endParaRPr sz="2400">
              <a:solidFill>
                <a:srgbClr val="292929"/>
              </a:solidFill>
              <a:highlight>
                <a:srgbClr val="FFFFFF"/>
              </a:highlight>
            </a:endParaRPr>
          </a:p>
          <a:p>
            <a:pPr indent="-381000" lvl="0" marL="457200" rtl="0" algn="l">
              <a:lnSpc>
                <a:spcPct val="130434"/>
              </a:lnSpc>
              <a:spcBef>
                <a:spcPts val="0"/>
              </a:spcBef>
              <a:spcAft>
                <a:spcPts val="0"/>
              </a:spcAft>
              <a:buClr>
                <a:srgbClr val="292929"/>
              </a:buClr>
              <a:buSzPts val="2400"/>
              <a:buChar char="●"/>
            </a:pPr>
            <a:r>
              <a:rPr lang="en" sz="2400">
                <a:solidFill>
                  <a:srgbClr val="292929"/>
                </a:solidFill>
                <a:highlight>
                  <a:srgbClr val="FFFFFF"/>
                </a:highlight>
              </a:rPr>
              <a:t>Removing Unwanted Characters: numbers, </a:t>
            </a:r>
            <a:r>
              <a:rPr lang="en" sz="2400">
                <a:solidFill>
                  <a:srgbClr val="292929"/>
                </a:solidFill>
                <a:highlight>
                  <a:srgbClr val="FFFFFF"/>
                </a:highlight>
              </a:rPr>
              <a:t>emojis</a:t>
            </a:r>
            <a:r>
              <a:rPr lang="en" sz="2400">
                <a:solidFill>
                  <a:srgbClr val="292929"/>
                </a:solidFill>
                <a:highlight>
                  <a:srgbClr val="FFFFFF"/>
                </a:highlight>
              </a:rPr>
              <a:t>, punctuation, spaces</a:t>
            </a:r>
            <a:endParaRPr sz="2400">
              <a:solidFill>
                <a:srgbClr val="292929"/>
              </a:solidFill>
              <a:highlight>
                <a:srgbClr val="FFFFFF"/>
              </a:highlight>
            </a:endParaRPr>
          </a:p>
          <a:p>
            <a:pPr indent="-381000" lvl="0" marL="457200" rtl="0" algn="l">
              <a:lnSpc>
                <a:spcPct val="130434"/>
              </a:lnSpc>
              <a:spcBef>
                <a:spcPts val="0"/>
              </a:spcBef>
              <a:spcAft>
                <a:spcPts val="0"/>
              </a:spcAft>
              <a:buClr>
                <a:srgbClr val="292929"/>
              </a:buClr>
              <a:buSzPts val="2400"/>
              <a:buChar char="●"/>
            </a:pPr>
            <a:r>
              <a:rPr lang="en" sz="2400">
                <a:solidFill>
                  <a:srgbClr val="292929"/>
                </a:solidFill>
                <a:highlight>
                  <a:srgbClr val="FFFFFF"/>
                </a:highlight>
              </a:rPr>
              <a:t>Removing Stopwords</a:t>
            </a:r>
            <a:endParaRPr sz="2400">
              <a:solidFill>
                <a:srgbClr val="292929"/>
              </a:solidFill>
              <a:highlight>
                <a:srgbClr val="FFFFFF"/>
              </a:highlight>
            </a:endParaRPr>
          </a:p>
          <a:p>
            <a:pPr indent="-381000" lvl="0" marL="457200" rtl="0" algn="l">
              <a:lnSpc>
                <a:spcPct val="130434"/>
              </a:lnSpc>
              <a:spcBef>
                <a:spcPts val="0"/>
              </a:spcBef>
              <a:spcAft>
                <a:spcPts val="0"/>
              </a:spcAft>
              <a:buClr>
                <a:srgbClr val="292929"/>
              </a:buClr>
              <a:buSzPts val="2400"/>
              <a:buChar char="●"/>
            </a:pPr>
            <a:r>
              <a:rPr lang="en" sz="2400">
                <a:solidFill>
                  <a:srgbClr val="292929"/>
                </a:solidFill>
                <a:highlight>
                  <a:srgbClr val="FFFFFF"/>
                </a:highlight>
              </a:rPr>
              <a:t>Rare words removal</a:t>
            </a:r>
            <a:endParaRPr sz="2400">
              <a:solidFill>
                <a:srgbClr val="292929"/>
              </a:solidFill>
              <a:highlight>
                <a:srgbClr val="FFFFFF"/>
              </a:highlight>
            </a:endParaRPr>
          </a:p>
          <a:p>
            <a:pPr indent="-381000" lvl="0" marL="457200" rtl="0" algn="l">
              <a:lnSpc>
                <a:spcPct val="130434"/>
              </a:lnSpc>
              <a:spcBef>
                <a:spcPts val="0"/>
              </a:spcBef>
              <a:spcAft>
                <a:spcPts val="0"/>
              </a:spcAft>
              <a:buClr>
                <a:srgbClr val="292929"/>
              </a:buClr>
              <a:buSzPts val="2400"/>
              <a:buChar char="●"/>
            </a:pPr>
            <a:r>
              <a:rPr lang="en" sz="2400">
                <a:solidFill>
                  <a:srgbClr val="292929"/>
                </a:solidFill>
                <a:highlight>
                  <a:srgbClr val="FFFFFF"/>
                </a:highlight>
              </a:rPr>
              <a:t>Lemmatization</a:t>
            </a:r>
            <a:endParaRPr sz="2400">
              <a:solidFill>
                <a:srgbClr val="292929"/>
              </a:solidFill>
              <a:highlight>
                <a:srgbClr val="FFFFFF"/>
              </a:highlight>
            </a:endParaRPr>
          </a:p>
          <a:p>
            <a:pPr indent="0" lvl="0" marL="0" rtl="0" algn="l">
              <a:spcBef>
                <a:spcPts val="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311700" y="372500"/>
            <a:ext cx="8520600" cy="733500"/>
          </a:xfrm>
          <a:prstGeom prst="rect">
            <a:avLst/>
          </a:prstGeom>
          <a:solidFill>
            <a:srgbClr val="E77BB5"/>
          </a:solidFill>
        </p:spPr>
        <p:txBody>
          <a:bodyPr anchorCtr="0" anchor="b" bIns="91425" lIns="91425" spcFirstLastPara="1" rIns="91425" wrap="square" tIns="91425">
            <a:normAutofit/>
          </a:bodyPr>
          <a:lstStyle/>
          <a:p>
            <a:pPr indent="0" lvl="0" marL="0" rtl="0" algn="l">
              <a:spcBef>
                <a:spcPts val="0"/>
              </a:spcBef>
              <a:spcAft>
                <a:spcPts val="0"/>
              </a:spcAft>
              <a:buNone/>
            </a:pPr>
            <a:r>
              <a:rPr lang="en"/>
              <a:t>spaCy’s </a:t>
            </a:r>
            <a:r>
              <a:rPr lang="en"/>
              <a:t>Processing Pipeline</a:t>
            </a:r>
            <a:endParaRPr/>
          </a:p>
        </p:txBody>
      </p:sp>
      <p:sp>
        <p:nvSpPr>
          <p:cNvPr id="174" name="Google Shape;174;p29"/>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5" name="Google Shape;175;p29"/>
          <p:cNvPicPr preferRelativeResize="0"/>
          <p:nvPr/>
        </p:nvPicPr>
        <p:blipFill>
          <a:blip r:embed="rId3">
            <a:alphaModFix/>
          </a:blip>
          <a:stretch>
            <a:fillRect/>
          </a:stretch>
        </p:blipFill>
        <p:spPr>
          <a:xfrm>
            <a:off x="1182750" y="1754622"/>
            <a:ext cx="6624075" cy="1267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311700" y="372500"/>
            <a:ext cx="8520600" cy="733500"/>
          </a:xfrm>
          <a:prstGeom prst="rect">
            <a:avLst/>
          </a:prstGeom>
          <a:solidFill>
            <a:srgbClr val="E77BB5"/>
          </a:solidFill>
        </p:spPr>
        <p:txBody>
          <a:bodyPr anchorCtr="0" anchor="b" bIns="91425" lIns="91425" spcFirstLastPara="1" rIns="91425" wrap="square" tIns="91425">
            <a:normAutofit/>
          </a:bodyPr>
          <a:lstStyle/>
          <a:p>
            <a:pPr indent="0" lvl="0" marL="0" rtl="0" algn="l">
              <a:spcBef>
                <a:spcPts val="0"/>
              </a:spcBef>
              <a:spcAft>
                <a:spcPts val="0"/>
              </a:spcAft>
              <a:buNone/>
            </a:pPr>
            <a:r>
              <a:rPr lang="en"/>
              <a:t>Processing Text</a:t>
            </a:r>
            <a:endParaRPr/>
          </a:p>
        </p:txBody>
      </p:sp>
      <p:sp>
        <p:nvSpPr>
          <p:cNvPr id="181" name="Google Shape;181;p30"/>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82" name="Google Shape;182;p30"/>
          <p:cNvPicPr preferRelativeResize="0"/>
          <p:nvPr/>
        </p:nvPicPr>
        <p:blipFill>
          <a:blip r:embed="rId3">
            <a:alphaModFix/>
          </a:blip>
          <a:stretch>
            <a:fillRect/>
          </a:stretch>
        </p:blipFill>
        <p:spPr>
          <a:xfrm>
            <a:off x="405563" y="1524988"/>
            <a:ext cx="4752975" cy="1400175"/>
          </a:xfrm>
          <a:prstGeom prst="rect">
            <a:avLst/>
          </a:prstGeom>
          <a:noFill/>
          <a:ln>
            <a:noFill/>
          </a:ln>
        </p:spPr>
      </p:pic>
      <p:sp>
        <p:nvSpPr>
          <p:cNvPr id="183" name="Google Shape;183;p30"/>
          <p:cNvSpPr txBox="1"/>
          <p:nvPr/>
        </p:nvSpPr>
        <p:spPr>
          <a:xfrm>
            <a:off x="517225" y="3146450"/>
            <a:ext cx="6565800" cy="237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1A1E23"/>
                </a:solidFill>
                <a:highlight>
                  <a:srgbClr val="FFFFFF"/>
                </a:highlight>
                <a:latin typeface="Source Code Pro"/>
                <a:ea typeface="Source Code Pro"/>
                <a:cs typeface="Source Code Pro"/>
                <a:sym typeface="Source Code Pro"/>
              </a:rPr>
              <a:t>When processing large volumes of text, the statistical models are usually more efficient if you let them work on batches of texts. </a:t>
            </a:r>
            <a:endParaRPr sz="1100">
              <a:solidFill>
                <a:srgbClr val="1A1E23"/>
              </a:solidFill>
              <a:highlight>
                <a:srgbClr val="FFFFFF"/>
              </a:highlight>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rPr lang="en" sz="1100">
                <a:solidFill>
                  <a:srgbClr val="1A1E23"/>
                </a:solidFill>
                <a:highlight>
                  <a:srgbClr val="FFFFFF"/>
                </a:highlight>
                <a:latin typeface="Source Code Pro"/>
                <a:ea typeface="Source Code Pro"/>
                <a:cs typeface="Source Code Pro"/>
                <a:sym typeface="Source Code Pro"/>
              </a:rPr>
              <a:t>spaCy’s </a:t>
            </a:r>
            <a:r>
              <a:rPr lang="en" sz="1000">
                <a:solidFill>
                  <a:srgbClr val="2200CC"/>
                </a:solidFill>
                <a:highlight>
                  <a:srgbClr val="FFFFFF"/>
                </a:highlight>
                <a:uFill>
                  <a:noFill/>
                </a:uFill>
                <a:latin typeface="Source Code Pro"/>
                <a:ea typeface="Source Code Pro"/>
                <a:cs typeface="Source Code Pro"/>
                <a:sym typeface="Source Code Pro"/>
                <a:hlinkClick r:id="rId4">
                  <a:extLst>
                    <a:ext uri="{A12FA001-AC4F-418D-AE19-62706E023703}">
                      <ahyp:hlinkClr val="tx"/>
                    </a:ext>
                  </a:extLst>
                </a:hlinkClick>
              </a:rPr>
              <a:t>nlp.pipe</a:t>
            </a:r>
            <a:r>
              <a:rPr lang="en" sz="1100">
                <a:solidFill>
                  <a:srgbClr val="1A1E23"/>
                </a:solidFill>
                <a:highlight>
                  <a:srgbClr val="FFFFFF"/>
                </a:highlight>
                <a:latin typeface="Source Code Pro"/>
                <a:ea typeface="Source Code Pro"/>
                <a:cs typeface="Source Code Pro"/>
                <a:sym typeface="Source Code Pro"/>
              </a:rPr>
              <a:t> method takes an iterable of texts and yields processed </a:t>
            </a:r>
            <a:r>
              <a:rPr lang="en" sz="1000">
                <a:latin typeface="Source Code Pro"/>
                <a:ea typeface="Source Code Pro"/>
                <a:cs typeface="Source Code Pro"/>
                <a:sym typeface="Source Code Pro"/>
              </a:rPr>
              <a:t>Doc</a:t>
            </a:r>
            <a:r>
              <a:rPr lang="en" sz="1100">
                <a:solidFill>
                  <a:srgbClr val="1A1E23"/>
                </a:solidFill>
                <a:highlight>
                  <a:srgbClr val="FFFFFF"/>
                </a:highlight>
                <a:latin typeface="Source Code Pro"/>
                <a:ea typeface="Source Code Pro"/>
                <a:cs typeface="Source Code Pro"/>
                <a:sym typeface="Source Code Pro"/>
              </a:rPr>
              <a:t> objects. </a:t>
            </a:r>
            <a:endParaRPr sz="1100">
              <a:solidFill>
                <a:srgbClr val="1A1E23"/>
              </a:solidFill>
              <a:highlight>
                <a:srgbClr val="FFFFFF"/>
              </a:highlight>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rPr lang="en" sz="1100">
                <a:solidFill>
                  <a:srgbClr val="1A1E23"/>
                </a:solidFill>
                <a:highlight>
                  <a:srgbClr val="FFFFFF"/>
                </a:highlight>
                <a:latin typeface="Source Code Pro"/>
                <a:ea typeface="Source Code Pro"/>
                <a:cs typeface="Source Code Pro"/>
                <a:sym typeface="Source Code Pro"/>
              </a:rPr>
              <a:t>It process the texts as a stream and buffer them in batches, instead of one-by-one.</a:t>
            </a:r>
            <a:endParaRPr sz="1100">
              <a:solidFill>
                <a:srgbClr val="1A1E23"/>
              </a:solidFill>
              <a:highlight>
                <a:srgbClr val="FFFFFF"/>
              </a:highlight>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rPr lang="en" sz="1100">
                <a:solidFill>
                  <a:srgbClr val="1A1E23"/>
                </a:solidFill>
                <a:highlight>
                  <a:srgbClr val="FFFFFF"/>
                </a:highlight>
                <a:latin typeface="Source Code Pro"/>
                <a:ea typeface="Source Code Pro"/>
                <a:cs typeface="Source Code Pro"/>
                <a:sym typeface="Source Code Pro"/>
              </a:rPr>
              <a:t>(Also, Multiprocessing.)</a:t>
            </a:r>
            <a:endParaRPr sz="1100">
              <a:solidFill>
                <a:srgbClr val="1A1E23"/>
              </a:solidFill>
              <a:highlight>
                <a:srgbClr val="FFFFFF"/>
              </a:highlight>
              <a:latin typeface="Source Code Pro"/>
              <a:ea typeface="Source Code Pro"/>
              <a:cs typeface="Source Code Pro"/>
              <a:sym typeface="Source Code Pro"/>
            </a:endParaRPr>
          </a:p>
          <a:p>
            <a:pPr indent="0" lvl="0" marL="0" rtl="0" algn="l">
              <a:spcBef>
                <a:spcPts val="120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11700" y="372500"/>
            <a:ext cx="8520600" cy="733500"/>
          </a:xfrm>
          <a:prstGeom prst="rect">
            <a:avLst/>
          </a:prstGeom>
          <a:solidFill>
            <a:srgbClr val="F4CCCC"/>
          </a:solidFill>
        </p:spPr>
        <p:txBody>
          <a:bodyPr anchorCtr="0" anchor="b" bIns="91425" lIns="91425" spcFirstLastPara="1" rIns="91425" wrap="square" tIns="91425">
            <a:normAutofit/>
          </a:bodyPr>
          <a:lstStyle/>
          <a:p>
            <a:pPr indent="0" lvl="0" marL="0" rtl="0" algn="l">
              <a:spcBef>
                <a:spcPts val="0"/>
              </a:spcBef>
              <a:spcAft>
                <a:spcPts val="0"/>
              </a:spcAft>
              <a:buNone/>
            </a:pPr>
            <a:r>
              <a:rPr lang="en"/>
              <a:t>Lemmatization - Using spaCy’s attributes</a:t>
            </a:r>
            <a:endParaRPr/>
          </a:p>
        </p:txBody>
      </p:sp>
      <p:sp>
        <p:nvSpPr>
          <p:cNvPr id="189" name="Google Shape;189;p31"/>
          <p:cNvSpPr txBox="1"/>
          <p:nvPr>
            <p:ph idx="1" type="body"/>
          </p:nvPr>
        </p:nvSpPr>
        <p:spPr>
          <a:xfrm>
            <a:off x="311700" y="1468825"/>
            <a:ext cx="8520600" cy="30999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0" name="Google Shape;190;p31"/>
          <p:cNvPicPr preferRelativeResize="0"/>
          <p:nvPr/>
        </p:nvPicPr>
        <p:blipFill>
          <a:blip r:embed="rId3">
            <a:alphaModFix/>
          </a:blip>
          <a:stretch>
            <a:fillRect/>
          </a:stretch>
        </p:blipFill>
        <p:spPr>
          <a:xfrm>
            <a:off x="311700" y="4019825"/>
            <a:ext cx="6549701" cy="548900"/>
          </a:xfrm>
          <a:prstGeom prst="rect">
            <a:avLst/>
          </a:prstGeom>
          <a:noFill/>
          <a:ln>
            <a:noFill/>
          </a:ln>
        </p:spPr>
      </p:pic>
      <p:sp>
        <p:nvSpPr>
          <p:cNvPr id="191" name="Google Shape;191;p31"/>
          <p:cNvSpPr txBox="1"/>
          <p:nvPr/>
        </p:nvSpPr>
        <p:spPr>
          <a:xfrm>
            <a:off x="617775" y="3182350"/>
            <a:ext cx="465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pic>
        <p:nvPicPr>
          <p:cNvPr id="192" name="Google Shape;192;p31"/>
          <p:cNvPicPr preferRelativeResize="0"/>
          <p:nvPr/>
        </p:nvPicPr>
        <p:blipFill rotWithShape="1">
          <a:blip r:embed="rId4">
            <a:alphaModFix/>
          </a:blip>
          <a:srcRect b="28946" l="0" r="0" t="-4543"/>
          <a:stretch/>
        </p:blipFill>
        <p:spPr>
          <a:xfrm>
            <a:off x="311700" y="1468822"/>
            <a:ext cx="4147200" cy="20790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68" name="Shape 68"/>
        <p:cNvGrpSpPr/>
        <p:nvPr/>
      </p:nvGrpSpPr>
      <p:grpSpPr>
        <a:xfrm>
          <a:off x="0" y="0"/>
          <a:ext cx="0" cy="0"/>
          <a:chOff x="0" y="0"/>
          <a:chExt cx="0" cy="0"/>
        </a:xfrm>
      </p:grpSpPr>
      <p:sp>
        <p:nvSpPr>
          <p:cNvPr id="69" name="Google Shape;69;p14"/>
          <p:cNvSpPr txBox="1"/>
          <p:nvPr>
            <p:ph type="title"/>
          </p:nvPr>
        </p:nvSpPr>
        <p:spPr>
          <a:xfrm>
            <a:off x="311700" y="372500"/>
            <a:ext cx="8520600" cy="733500"/>
          </a:xfrm>
          <a:prstGeom prst="rect">
            <a:avLst/>
          </a:prstGeom>
          <a:solidFill>
            <a:srgbClr val="E77BB5"/>
          </a:solidFill>
        </p:spPr>
        <p:txBody>
          <a:bodyPr anchorCtr="0" anchor="b" bIns="91425" lIns="91425" spcFirstLastPara="1" rIns="91425" wrap="square" tIns="91425">
            <a:normAutofit/>
          </a:bodyPr>
          <a:lstStyle/>
          <a:p>
            <a:pPr indent="0" lvl="0" marL="0" rtl="0" algn="l">
              <a:spcBef>
                <a:spcPts val="0"/>
              </a:spcBef>
              <a:spcAft>
                <a:spcPts val="0"/>
              </a:spcAft>
              <a:buNone/>
            </a:pPr>
            <a:r>
              <a:rPr lang="en"/>
              <a:t>Dataset</a:t>
            </a:r>
            <a:endParaRPr/>
          </a:p>
        </p:txBody>
      </p:sp>
      <p:sp>
        <p:nvSpPr>
          <p:cNvPr id="70" name="Google Shape;70;p1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a:t>
            </a:r>
            <a:r>
              <a:rPr lang="en"/>
              <a:t> data set consisting of user profile data for 59,946 OkCupid users </a:t>
            </a:r>
            <a:r>
              <a:rPr lang="en"/>
              <a:t>(a free online dating website) </a:t>
            </a:r>
            <a:r>
              <a:rPr lang="en"/>
              <a:t>who </a:t>
            </a:r>
            <a:r>
              <a:rPr lang="en"/>
              <a:t>were living within 25 miles of San Francisco</a:t>
            </a:r>
            <a:r>
              <a:rPr lang="en"/>
              <a:t> from a period in the 2010s.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The data set includes typical user information (such as sex, sexual orientation, age, and ethnicity), lifestyle variables (such as diet, drinking habits, smoking habits) and text responses to 10 essays questions.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7BB5"/>
        </a:solidFill>
      </p:bgPr>
    </p:bg>
    <p:spTree>
      <p:nvGrpSpPr>
        <p:cNvPr id="196" name="Shape 196"/>
        <p:cNvGrpSpPr/>
        <p:nvPr/>
      </p:nvGrpSpPr>
      <p:grpSpPr>
        <a:xfrm>
          <a:off x="0" y="0"/>
          <a:ext cx="0" cy="0"/>
          <a:chOff x="0" y="0"/>
          <a:chExt cx="0" cy="0"/>
        </a:xfrm>
      </p:grpSpPr>
      <p:sp>
        <p:nvSpPr>
          <p:cNvPr id="197" name="Google Shape;197;p32"/>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Look for the pattern…</a:t>
            </a:r>
            <a:endParaRPr/>
          </a:p>
        </p:txBody>
      </p:sp>
      <p:sp>
        <p:nvSpPr>
          <p:cNvPr id="198" name="Google Shape;198;p32"/>
          <p:cNvSpPr txBox="1"/>
          <p:nvPr>
            <p:ph idx="1" type="body"/>
          </p:nvPr>
        </p:nvSpPr>
        <p:spPr>
          <a:xfrm>
            <a:off x="311700" y="1618204"/>
            <a:ext cx="2808000" cy="2950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9" name="Google Shape;199;p32"/>
          <p:cNvPicPr preferRelativeResize="0"/>
          <p:nvPr/>
        </p:nvPicPr>
        <p:blipFill>
          <a:blip r:embed="rId3">
            <a:alphaModFix/>
          </a:blip>
          <a:stretch>
            <a:fillRect/>
          </a:stretch>
        </p:blipFill>
        <p:spPr>
          <a:xfrm>
            <a:off x="3293625" y="225775"/>
            <a:ext cx="2124020" cy="48387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311700" y="372500"/>
            <a:ext cx="8520600" cy="733500"/>
          </a:xfrm>
          <a:prstGeom prst="rect">
            <a:avLst/>
          </a:prstGeom>
          <a:solidFill>
            <a:srgbClr val="9CDCFE"/>
          </a:solidFill>
        </p:spPr>
        <p:txBody>
          <a:bodyPr anchorCtr="0" anchor="b" bIns="91425" lIns="91425" spcFirstLastPara="1" rIns="91425" wrap="square" tIns="91425">
            <a:normAutofit/>
          </a:bodyPr>
          <a:lstStyle/>
          <a:p>
            <a:pPr indent="0" lvl="0" marL="0" rtl="0" algn="l">
              <a:spcBef>
                <a:spcPts val="0"/>
              </a:spcBef>
              <a:spcAft>
                <a:spcPts val="0"/>
              </a:spcAft>
              <a:buNone/>
            </a:pPr>
            <a:r>
              <a:rPr lang="en"/>
              <a:t>Matcher - Rule-Based Matching using spaCy</a:t>
            </a:r>
            <a:endParaRPr/>
          </a:p>
        </p:txBody>
      </p:sp>
      <p:sp>
        <p:nvSpPr>
          <p:cNvPr id="205" name="Google Shape;205;p33"/>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can look for a rule-based matching using the token attributes of spaCy’s objects: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sz="1400">
                <a:solidFill>
                  <a:srgbClr val="000000"/>
                </a:solidFill>
                <a:highlight>
                  <a:srgbClr val="F8F8F8"/>
                </a:highlight>
              </a:rPr>
              <a:t>pattern = </a:t>
            </a:r>
            <a:r>
              <a:rPr lang="en" sz="1400">
                <a:solidFill>
                  <a:srgbClr val="444444"/>
                </a:solidFill>
                <a:highlight>
                  <a:srgbClr val="F8F8F8"/>
                </a:highlight>
              </a:rPr>
              <a:t>[{</a:t>
            </a:r>
            <a:r>
              <a:rPr lang="en" sz="1400">
                <a:solidFill>
                  <a:srgbClr val="2D47E6"/>
                </a:solidFill>
                <a:highlight>
                  <a:srgbClr val="F8F8F8"/>
                </a:highlight>
              </a:rPr>
              <a:t>"TEXT"</a:t>
            </a:r>
            <a:r>
              <a:rPr lang="en" sz="1400">
                <a:solidFill>
                  <a:srgbClr val="000000"/>
                </a:solidFill>
                <a:highlight>
                  <a:srgbClr val="F8F8F8"/>
                </a:highlight>
              </a:rPr>
              <a:t>: </a:t>
            </a:r>
            <a:r>
              <a:rPr lang="en" sz="1400">
                <a:solidFill>
                  <a:srgbClr val="2D47E6"/>
                </a:solidFill>
                <a:highlight>
                  <a:srgbClr val="F8F8F8"/>
                </a:highlight>
              </a:rPr>
              <a:t>"Alice"</a:t>
            </a:r>
            <a:r>
              <a:rPr lang="en" sz="1400">
                <a:solidFill>
                  <a:srgbClr val="444444"/>
                </a:solidFill>
                <a:highlight>
                  <a:srgbClr val="F8F8F8"/>
                </a:highlight>
              </a:rPr>
              <a:t>}</a:t>
            </a:r>
            <a:r>
              <a:rPr lang="en" sz="1400">
                <a:solidFill>
                  <a:srgbClr val="000000"/>
                </a:solidFill>
                <a:highlight>
                  <a:srgbClr val="F8F8F8"/>
                </a:highlight>
              </a:rPr>
              <a:t>, </a:t>
            </a:r>
            <a:r>
              <a:rPr lang="en" sz="1400">
                <a:solidFill>
                  <a:srgbClr val="444444"/>
                </a:solidFill>
                <a:highlight>
                  <a:srgbClr val="F8F8F8"/>
                </a:highlight>
              </a:rPr>
              <a:t>{</a:t>
            </a:r>
            <a:r>
              <a:rPr lang="en" sz="1400">
                <a:solidFill>
                  <a:srgbClr val="2D47E6"/>
                </a:solidFill>
                <a:highlight>
                  <a:srgbClr val="F8F8F8"/>
                </a:highlight>
              </a:rPr>
              <a:t>"POS"</a:t>
            </a:r>
            <a:r>
              <a:rPr lang="en" sz="1400">
                <a:solidFill>
                  <a:srgbClr val="000000"/>
                </a:solidFill>
                <a:highlight>
                  <a:srgbClr val="F8F8F8"/>
                </a:highlight>
              </a:rPr>
              <a:t>: </a:t>
            </a:r>
            <a:r>
              <a:rPr lang="en" sz="1400">
                <a:solidFill>
                  <a:srgbClr val="2D47E6"/>
                </a:solidFill>
                <a:highlight>
                  <a:srgbClr val="F8F8F8"/>
                </a:highlight>
              </a:rPr>
              <a:t>"VERB"</a:t>
            </a:r>
            <a:r>
              <a:rPr lang="en" sz="1400">
                <a:solidFill>
                  <a:srgbClr val="444444"/>
                </a:solidFill>
                <a:highlight>
                  <a:srgbClr val="F8F8F8"/>
                </a:highlight>
              </a:rPr>
              <a:t>}]</a:t>
            </a:r>
            <a:endParaRPr sz="1400">
              <a:solidFill>
                <a:srgbClr val="444444"/>
              </a:solidFill>
              <a:highlight>
                <a:srgbClr val="F8F8F8"/>
              </a:highlight>
            </a:endParaRPr>
          </a:p>
          <a:p>
            <a:pPr indent="0" lvl="0" marL="0" rtl="0" algn="l">
              <a:spcBef>
                <a:spcPts val="1200"/>
              </a:spcBef>
              <a:spcAft>
                <a:spcPts val="0"/>
              </a:spcAft>
              <a:buNone/>
            </a:pPr>
            <a:r>
              <a:rPr lang="en" sz="1400">
                <a:solidFill>
                  <a:srgbClr val="000000"/>
                </a:solidFill>
                <a:highlight>
                  <a:srgbClr val="FFFFFF"/>
                </a:highlight>
              </a:rPr>
              <a:t>pattern = </a:t>
            </a:r>
            <a:r>
              <a:rPr lang="en" sz="1400">
                <a:solidFill>
                  <a:srgbClr val="444444"/>
                </a:solidFill>
                <a:highlight>
                  <a:srgbClr val="FFFFFF"/>
                </a:highlight>
              </a:rPr>
              <a:t>[{</a:t>
            </a:r>
            <a:r>
              <a:rPr lang="en" sz="1400">
                <a:solidFill>
                  <a:srgbClr val="2D47E6"/>
                </a:solidFill>
                <a:highlight>
                  <a:srgbClr val="FFFFFF"/>
                </a:highlight>
              </a:rPr>
              <a:t>"POS"</a:t>
            </a:r>
            <a:r>
              <a:rPr lang="en" sz="1400">
                <a:solidFill>
                  <a:srgbClr val="000000"/>
                </a:solidFill>
                <a:highlight>
                  <a:srgbClr val="FFFFFF"/>
                </a:highlight>
              </a:rPr>
              <a:t>: </a:t>
            </a:r>
            <a:r>
              <a:rPr lang="en" sz="1400">
                <a:solidFill>
                  <a:srgbClr val="2D47E6"/>
                </a:solidFill>
                <a:highlight>
                  <a:srgbClr val="FFFFFF"/>
                </a:highlight>
              </a:rPr>
              <a:t>"ADJ"</a:t>
            </a:r>
            <a:r>
              <a:rPr lang="en" sz="1400">
                <a:solidFill>
                  <a:srgbClr val="444444"/>
                </a:solidFill>
                <a:highlight>
                  <a:srgbClr val="FFFFFF"/>
                </a:highlight>
              </a:rPr>
              <a:t>}</a:t>
            </a:r>
            <a:r>
              <a:rPr lang="en" sz="1400">
                <a:solidFill>
                  <a:srgbClr val="000000"/>
                </a:solidFill>
                <a:highlight>
                  <a:srgbClr val="FFFFFF"/>
                </a:highlight>
              </a:rPr>
              <a:t>, </a:t>
            </a:r>
            <a:r>
              <a:rPr lang="en" sz="1400">
                <a:solidFill>
                  <a:srgbClr val="444444"/>
                </a:solidFill>
                <a:highlight>
                  <a:srgbClr val="FFFFFF"/>
                </a:highlight>
              </a:rPr>
              <a:t>{</a:t>
            </a:r>
            <a:r>
              <a:rPr lang="en" sz="1400">
                <a:solidFill>
                  <a:srgbClr val="2D47E6"/>
                </a:solidFill>
                <a:highlight>
                  <a:srgbClr val="FFFFFF"/>
                </a:highlight>
              </a:rPr>
              <a:t>"POS"</a:t>
            </a:r>
            <a:r>
              <a:rPr lang="en" sz="1400">
                <a:solidFill>
                  <a:srgbClr val="000000"/>
                </a:solidFill>
                <a:highlight>
                  <a:srgbClr val="FFFFFF"/>
                </a:highlight>
              </a:rPr>
              <a:t>: </a:t>
            </a:r>
            <a:r>
              <a:rPr lang="en" sz="1400">
                <a:solidFill>
                  <a:srgbClr val="2D47E6"/>
                </a:solidFill>
                <a:highlight>
                  <a:srgbClr val="FFFFFF"/>
                </a:highlight>
              </a:rPr>
              <a:t>"NOUN"</a:t>
            </a:r>
            <a:r>
              <a:rPr lang="en" sz="1400">
                <a:solidFill>
                  <a:srgbClr val="444444"/>
                </a:solidFill>
                <a:highlight>
                  <a:srgbClr val="FFFFFF"/>
                </a:highlight>
              </a:rPr>
              <a:t>}]</a:t>
            </a:r>
            <a:r>
              <a:rPr lang="en"/>
              <a:t> </a:t>
            </a:r>
            <a:endParaRPr/>
          </a:p>
          <a:p>
            <a:pPr indent="0" lvl="0" marL="0" rtl="0" algn="l">
              <a:spcBef>
                <a:spcPts val="1200"/>
              </a:spcBef>
              <a:spcAft>
                <a:spcPts val="1200"/>
              </a:spcAft>
              <a:buNone/>
            </a:pPr>
            <a:r>
              <a:rPr lang="en" sz="1400">
                <a:solidFill>
                  <a:srgbClr val="000000"/>
                </a:solidFill>
                <a:highlight>
                  <a:srgbClr val="FFFFFF"/>
                </a:highlight>
              </a:rPr>
              <a:t>pattern = </a:t>
            </a:r>
            <a:r>
              <a:rPr lang="en" sz="1400">
                <a:solidFill>
                  <a:srgbClr val="444444"/>
                </a:solidFill>
                <a:highlight>
                  <a:srgbClr val="FFFFFF"/>
                </a:highlight>
              </a:rPr>
              <a:t>[{</a:t>
            </a:r>
            <a:r>
              <a:rPr lang="en" sz="1400">
                <a:solidFill>
                  <a:srgbClr val="2D47E6"/>
                </a:solidFill>
                <a:highlight>
                  <a:srgbClr val="FFFFFF"/>
                </a:highlight>
              </a:rPr>
              <a:t>"TEXT"</a:t>
            </a:r>
            <a:r>
              <a:rPr lang="en" sz="1400">
                <a:solidFill>
                  <a:srgbClr val="000000"/>
                </a:solidFill>
                <a:highlight>
                  <a:srgbClr val="FFFFFF"/>
                </a:highlight>
              </a:rPr>
              <a:t>: </a:t>
            </a:r>
            <a:r>
              <a:rPr lang="en" sz="1400">
                <a:solidFill>
                  <a:srgbClr val="2D47E6"/>
                </a:solidFill>
                <a:highlight>
                  <a:srgbClr val="FFFFFF"/>
                </a:highlight>
              </a:rPr>
              <a:t>"Alice"</a:t>
            </a:r>
            <a:r>
              <a:rPr lang="en" sz="1400">
                <a:solidFill>
                  <a:srgbClr val="444444"/>
                </a:solidFill>
                <a:highlight>
                  <a:srgbClr val="FFFFFF"/>
                </a:highlight>
              </a:rPr>
              <a:t>}</a:t>
            </a:r>
            <a:r>
              <a:rPr lang="en" sz="1400">
                <a:solidFill>
                  <a:srgbClr val="000000"/>
                </a:solidFill>
                <a:highlight>
                  <a:srgbClr val="FFFFFF"/>
                </a:highlight>
              </a:rPr>
              <a:t>, </a:t>
            </a:r>
            <a:r>
              <a:rPr lang="en" sz="1400">
                <a:solidFill>
                  <a:srgbClr val="444444"/>
                </a:solidFill>
                <a:highlight>
                  <a:srgbClr val="FFFFFF"/>
                </a:highlight>
              </a:rPr>
              <a:t>{</a:t>
            </a:r>
            <a:r>
              <a:rPr lang="en" sz="1400">
                <a:solidFill>
                  <a:srgbClr val="2D47E6"/>
                </a:solidFill>
                <a:highlight>
                  <a:srgbClr val="FFFFFF"/>
                </a:highlight>
              </a:rPr>
              <a:t>"IS_PUNCT"</a:t>
            </a:r>
            <a:r>
              <a:rPr lang="en" sz="1400">
                <a:solidFill>
                  <a:srgbClr val="000000"/>
                </a:solidFill>
                <a:highlight>
                  <a:srgbClr val="FFFFFF"/>
                </a:highlight>
              </a:rPr>
              <a:t>: </a:t>
            </a:r>
            <a:r>
              <a:rPr b="1" lang="en" sz="1400">
                <a:solidFill>
                  <a:srgbClr val="D53AA9"/>
                </a:solidFill>
                <a:highlight>
                  <a:srgbClr val="FFFFFF"/>
                </a:highlight>
              </a:rPr>
              <a:t>True</a:t>
            </a:r>
            <a:r>
              <a:rPr lang="en" sz="1400">
                <a:solidFill>
                  <a:srgbClr val="000000"/>
                </a:solidFill>
                <a:highlight>
                  <a:srgbClr val="FFFFFF"/>
                </a:highlight>
              </a:rPr>
              <a:t>,</a:t>
            </a:r>
            <a:r>
              <a:rPr lang="en" sz="1400">
                <a:solidFill>
                  <a:srgbClr val="2D47E6"/>
                </a:solidFill>
                <a:highlight>
                  <a:srgbClr val="FFFFFF"/>
                </a:highlight>
              </a:rPr>
              <a:t>"OP"</a:t>
            </a:r>
            <a:r>
              <a:rPr lang="en" sz="1400">
                <a:solidFill>
                  <a:srgbClr val="000000"/>
                </a:solidFill>
                <a:highlight>
                  <a:srgbClr val="FFFFFF"/>
                </a:highlight>
              </a:rPr>
              <a:t>:</a:t>
            </a:r>
            <a:r>
              <a:rPr lang="en" sz="1400">
                <a:solidFill>
                  <a:srgbClr val="2D47E6"/>
                </a:solidFill>
                <a:highlight>
                  <a:srgbClr val="FFFFFF"/>
                </a:highlight>
              </a:rPr>
              <a:t>"*"</a:t>
            </a:r>
            <a:r>
              <a:rPr lang="en" sz="1400">
                <a:solidFill>
                  <a:srgbClr val="444444"/>
                </a:solidFill>
                <a:highlight>
                  <a:srgbClr val="FFFFFF"/>
                </a:highlight>
              </a:rPr>
              <a: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311700" y="372500"/>
            <a:ext cx="8520600" cy="733500"/>
          </a:xfrm>
          <a:prstGeom prst="rect">
            <a:avLst/>
          </a:prstGeom>
          <a:solidFill>
            <a:srgbClr val="9CDCFE"/>
          </a:solidFill>
        </p:spPr>
        <p:txBody>
          <a:bodyPr anchorCtr="0" anchor="b" bIns="91425" lIns="91425" spcFirstLastPara="1" rIns="91425" wrap="square" tIns="91425">
            <a:normAutofit/>
          </a:bodyPr>
          <a:lstStyle/>
          <a:p>
            <a:pPr indent="0" lvl="0" marL="0" rtl="0" algn="l">
              <a:spcBef>
                <a:spcPts val="0"/>
              </a:spcBef>
              <a:spcAft>
                <a:spcPts val="0"/>
              </a:spcAft>
              <a:buNone/>
            </a:pPr>
            <a:r>
              <a:rPr lang="en"/>
              <a:t>Match Text Patterns &amp; Lexical Properties</a:t>
            </a:r>
            <a:endParaRPr/>
          </a:p>
        </p:txBody>
      </p:sp>
      <p:sp>
        <p:nvSpPr>
          <p:cNvPr id="211" name="Google Shape;211;p3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300">
                <a:solidFill>
                  <a:srgbClr val="000000"/>
                </a:solidFill>
              </a:rPr>
              <a:t>spaCy matcher uses the text patterns as well as the lexical properties of the word, such as POS tags, dependency tags, lemma, etc.</a:t>
            </a:r>
            <a:endParaRPr sz="2000"/>
          </a:p>
        </p:txBody>
      </p:sp>
      <p:pic>
        <p:nvPicPr>
          <p:cNvPr id="212" name="Google Shape;212;p34"/>
          <p:cNvPicPr preferRelativeResize="0"/>
          <p:nvPr/>
        </p:nvPicPr>
        <p:blipFill>
          <a:blip r:embed="rId3">
            <a:alphaModFix/>
          </a:blip>
          <a:stretch>
            <a:fillRect/>
          </a:stretch>
        </p:blipFill>
        <p:spPr>
          <a:xfrm>
            <a:off x="311700" y="2108422"/>
            <a:ext cx="6726850" cy="2668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311700" y="200100"/>
            <a:ext cx="8520600" cy="733500"/>
          </a:xfrm>
          <a:prstGeom prst="rect">
            <a:avLst/>
          </a:prstGeom>
          <a:solidFill>
            <a:srgbClr val="F4CCCC"/>
          </a:solidFill>
        </p:spPr>
        <p:txBody>
          <a:bodyPr anchorCtr="0" anchor="b" bIns="91425" lIns="91425" spcFirstLastPara="1" rIns="91425" wrap="square" tIns="91425">
            <a:normAutofit/>
          </a:bodyPr>
          <a:lstStyle/>
          <a:p>
            <a:pPr indent="0" lvl="0" marL="0" rtl="0" algn="l">
              <a:spcBef>
                <a:spcPts val="0"/>
              </a:spcBef>
              <a:spcAft>
                <a:spcPts val="0"/>
              </a:spcAft>
              <a:buNone/>
            </a:pPr>
            <a:r>
              <a:rPr lang="en"/>
              <a:t>Most Frequent Words Count in </a:t>
            </a:r>
            <a:r>
              <a:rPr lang="en"/>
              <a:t>Summaries</a:t>
            </a:r>
            <a:endParaRPr/>
          </a:p>
        </p:txBody>
      </p:sp>
      <p:sp>
        <p:nvSpPr>
          <p:cNvPr id="218" name="Google Shape;218;p35"/>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9" name="Google Shape;219;p35"/>
          <p:cNvPicPr preferRelativeResize="0"/>
          <p:nvPr/>
        </p:nvPicPr>
        <p:blipFill>
          <a:blip r:embed="rId3">
            <a:alphaModFix/>
          </a:blip>
          <a:stretch>
            <a:fillRect/>
          </a:stretch>
        </p:blipFill>
        <p:spPr>
          <a:xfrm>
            <a:off x="311700" y="1206025"/>
            <a:ext cx="8006974" cy="37257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245350" y="200100"/>
            <a:ext cx="8520600" cy="733500"/>
          </a:xfrm>
          <a:prstGeom prst="rect">
            <a:avLst/>
          </a:prstGeom>
          <a:solidFill>
            <a:srgbClr val="F4CCCC"/>
          </a:solidFill>
        </p:spPr>
        <p:txBody>
          <a:bodyPr anchorCtr="0" anchor="b" bIns="91425" lIns="91425" spcFirstLastPara="1" rIns="91425" wrap="square" tIns="91425">
            <a:normAutofit/>
          </a:bodyPr>
          <a:lstStyle/>
          <a:p>
            <a:pPr indent="0" lvl="0" marL="0" rtl="0" algn="l">
              <a:spcBef>
                <a:spcPts val="0"/>
              </a:spcBef>
              <a:spcAft>
                <a:spcPts val="0"/>
              </a:spcAft>
              <a:buNone/>
            </a:pPr>
            <a:r>
              <a:rPr lang="en"/>
              <a:t>Most Frequent Words Count in </a:t>
            </a:r>
            <a:r>
              <a:rPr lang="en"/>
              <a:t>Summaries</a:t>
            </a:r>
            <a:r>
              <a:rPr lang="en"/>
              <a:t> by Woman</a:t>
            </a:r>
            <a:endParaRPr/>
          </a:p>
        </p:txBody>
      </p:sp>
      <p:sp>
        <p:nvSpPr>
          <p:cNvPr id="225" name="Google Shape;225;p36"/>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6" name="Google Shape;226;p36"/>
          <p:cNvPicPr preferRelativeResize="0"/>
          <p:nvPr/>
        </p:nvPicPr>
        <p:blipFill>
          <a:blip r:embed="rId3">
            <a:alphaModFix/>
          </a:blip>
          <a:stretch>
            <a:fillRect/>
          </a:stretch>
        </p:blipFill>
        <p:spPr>
          <a:xfrm>
            <a:off x="311700" y="1120175"/>
            <a:ext cx="7942326" cy="3883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7"/>
          <p:cNvSpPr txBox="1"/>
          <p:nvPr>
            <p:ph type="title"/>
          </p:nvPr>
        </p:nvSpPr>
        <p:spPr>
          <a:xfrm>
            <a:off x="311700" y="372500"/>
            <a:ext cx="8520600" cy="733500"/>
          </a:xfrm>
          <a:prstGeom prst="rect">
            <a:avLst/>
          </a:prstGeom>
          <a:solidFill>
            <a:srgbClr val="F4CCCC"/>
          </a:solidFill>
        </p:spPr>
        <p:txBody>
          <a:bodyPr anchorCtr="0" anchor="b" bIns="91425" lIns="91425" spcFirstLastPara="1" rIns="91425" wrap="square" tIns="91425">
            <a:normAutofit/>
          </a:bodyPr>
          <a:lstStyle/>
          <a:p>
            <a:pPr indent="0" lvl="0" marL="0" rtl="0" algn="l">
              <a:spcBef>
                <a:spcPts val="0"/>
              </a:spcBef>
              <a:spcAft>
                <a:spcPts val="0"/>
              </a:spcAft>
              <a:buNone/>
            </a:pPr>
            <a:r>
              <a:rPr lang="en"/>
              <a:t>Most Frequent Words Count in </a:t>
            </a:r>
            <a:r>
              <a:rPr lang="en"/>
              <a:t>Summaries</a:t>
            </a:r>
            <a:r>
              <a:rPr lang="en"/>
              <a:t> by Man</a:t>
            </a:r>
            <a:endParaRPr/>
          </a:p>
        </p:txBody>
      </p:sp>
      <p:sp>
        <p:nvSpPr>
          <p:cNvPr id="232" name="Google Shape;232;p37"/>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3" name="Google Shape;233;p37"/>
          <p:cNvPicPr preferRelativeResize="0"/>
          <p:nvPr/>
        </p:nvPicPr>
        <p:blipFill>
          <a:blip r:embed="rId3">
            <a:alphaModFix/>
          </a:blip>
          <a:stretch>
            <a:fillRect/>
          </a:stretch>
        </p:blipFill>
        <p:spPr>
          <a:xfrm>
            <a:off x="311700" y="1368250"/>
            <a:ext cx="8143475" cy="3388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8"/>
          <p:cNvSpPr txBox="1"/>
          <p:nvPr>
            <p:ph type="title"/>
          </p:nvPr>
        </p:nvSpPr>
        <p:spPr>
          <a:xfrm>
            <a:off x="311700" y="372500"/>
            <a:ext cx="8520600" cy="733500"/>
          </a:xfrm>
          <a:prstGeom prst="rect">
            <a:avLst/>
          </a:prstGeom>
          <a:solidFill>
            <a:srgbClr val="F4CCCC"/>
          </a:solidFill>
        </p:spPr>
        <p:txBody>
          <a:bodyPr anchorCtr="0" anchor="b" bIns="91425" lIns="91425" spcFirstLastPara="1" rIns="91425" wrap="square" tIns="91425">
            <a:normAutofit/>
          </a:bodyPr>
          <a:lstStyle/>
          <a:p>
            <a:pPr indent="0" lvl="0" marL="0" rtl="0" algn="l">
              <a:spcBef>
                <a:spcPts val="0"/>
              </a:spcBef>
              <a:spcAft>
                <a:spcPts val="0"/>
              </a:spcAft>
              <a:buNone/>
            </a:pPr>
            <a:r>
              <a:rPr lang="en"/>
              <a:t>Most Frequent Words Count in Doing Summary by Woman</a:t>
            </a:r>
            <a:endParaRPr/>
          </a:p>
        </p:txBody>
      </p:sp>
      <p:sp>
        <p:nvSpPr>
          <p:cNvPr id="239" name="Google Shape;239;p38"/>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0" name="Google Shape;240;p38"/>
          <p:cNvPicPr preferRelativeResize="0"/>
          <p:nvPr/>
        </p:nvPicPr>
        <p:blipFill>
          <a:blip r:embed="rId3">
            <a:alphaModFix/>
          </a:blip>
          <a:stretch>
            <a:fillRect/>
          </a:stretch>
        </p:blipFill>
        <p:spPr>
          <a:xfrm>
            <a:off x="311701" y="1468825"/>
            <a:ext cx="8093176" cy="3196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311700" y="372500"/>
            <a:ext cx="8520600" cy="733500"/>
          </a:xfrm>
          <a:prstGeom prst="rect">
            <a:avLst/>
          </a:prstGeom>
          <a:solidFill>
            <a:srgbClr val="F4CCCC"/>
          </a:solidFill>
        </p:spPr>
        <p:txBody>
          <a:bodyPr anchorCtr="0" anchor="b" bIns="91425" lIns="91425" spcFirstLastPara="1" rIns="91425" wrap="square" tIns="91425">
            <a:normAutofit/>
          </a:bodyPr>
          <a:lstStyle/>
          <a:p>
            <a:pPr indent="0" lvl="0" marL="0" rtl="0" algn="l">
              <a:spcBef>
                <a:spcPts val="0"/>
              </a:spcBef>
              <a:spcAft>
                <a:spcPts val="0"/>
              </a:spcAft>
              <a:buNone/>
            </a:pPr>
            <a:r>
              <a:rPr lang="en"/>
              <a:t>Most Frequent Words Count in Doing Summary by man</a:t>
            </a:r>
            <a:endParaRPr/>
          </a:p>
        </p:txBody>
      </p:sp>
      <p:sp>
        <p:nvSpPr>
          <p:cNvPr id="246" name="Google Shape;246;p39"/>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7" name="Google Shape;247;p39"/>
          <p:cNvPicPr preferRelativeResize="0"/>
          <p:nvPr/>
        </p:nvPicPr>
        <p:blipFill>
          <a:blip r:embed="rId3">
            <a:alphaModFix/>
          </a:blip>
          <a:stretch>
            <a:fillRect/>
          </a:stretch>
        </p:blipFill>
        <p:spPr>
          <a:xfrm>
            <a:off x="311700" y="1468825"/>
            <a:ext cx="7712449" cy="3306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311700" y="372500"/>
            <a:ext cx="8520600" cy="733500"/>
          </a:xfrm>
          <a:prstGeom prst="rect">
            <a:avLst/>
          </a:prstGeom>
          <a:solidFill>
            <a:srgbClr val="F4CCCC"/>
          </a:solidFill>
        </p:spPr>
        <p:txBody>
          <a:bodyPr anchorCtr="0" anchor="b" bIns="91425" lIns="91425" spcFirstLastPara="1" rIns="91425" wrap="square" tIns="91425">
            <a:normAutofit/>
          </a:bodyPr>
          <a:lstStyle/>
          <a:p>
            <a:pPr indent="0" lvl="0" marL="0" rtl="0" algn="l">
              <a:spcBef>
                <a:spcPts val="0"/>
              </a:spcBef>
              <a:spcAft>
                <a:spcPts val="0"/>
              </a:spcAft>
              <a:buNone/>
            </a:pPr>
            <a:r>
              <a:rPr lang="en"/>
              <a:t>Most Frequent Words Count</a:t>
            </a:r>
            <a:endParaRPr/>
          </a:p>
        </p:txBody>
      </p:sp>
      <p:sp>
        <p:nvSpPr>
          <p:cNvPr id="253" name="Google Shape;253;p40"/>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4" name="Google Shape;254;p40"/>
          <p:cNvPicPr preferRelativeResize="0"/>
          <p:nvPr/>
        </p:nvPicPr>
        <p:blipFill>
          <a:blip r:embed="rId3">
            <a:alphaModFix/>
          </a:blip>
          <a:stretch>
            <a:fillRect/>
          </a:stretch>
        </p:blipFill>
        <p:spPr>
          <a:xfrm>
            <a:off x="311700" y="1329775"/>
            <a:ext cx="7834574" cy="33779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41"/>
          <p:cNvPicPr preferRelativeResize="0"/>
          <p:nvPr/>
        </p:nvPicPr>
        <p:blipFill>
          <a:blip r:embed="rId3">
            <a:alphaModFix/>
          </a:blip>
          <a:stretch>
            <a:fillRect/>
          </a:stretch>
        </p:blipFill>
        <p:spPr>
          <a:xfrm>
            <a:off x="1337238" y="1477250"/>
            <a:ext cx="7187785" cy="3466675"/>
          </a:xfrm>
          <a:prstGeom prst="rect">
            <a:avLst/>
          </a:prstGeom>
          <a:noFill/>
          <a:ln>
            <a:noFill/>
          </a:ln>
        </p:spPr>
      </p:pic>
      <p:sp>
        <p:nvSpPr>
          <p:cNvPr id="260" name="Google Shape;260;p41"/>
          <p:cNvSpPr txBox="1"/>
          <p:nvPr/>
        </p:nvSpPr>
        <p:spPr>
          <a:xfrm>
            <a:off x="302525" y="240500"/>
            <a:ext cx="4934400" cy="554100"/>
          </a:xfrm>
          <a:prstGeom prst="rect">
            <a:avLst/>
          </a:prstGeom>
          <a:solidFill>
            <a:srgbClr val="E77BB5"/>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2"/>
                </a:solidFill>
                <a:latin typeface="Oswald"/>
                <a:ea typeface="Oswald"/>
                <a:cs typeface="Oswald"/>
                <a:sym typeface="Oswald"/>
              </a:rPr>
              <a:t>Who talks more about himself?</a:t>
            </a:r>
            <a:endParaRPr sz="2400">
              <a:solidFill>
                <a:schemeClr val="dk2"/>
              </a:solidFill>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74" name="Shape 74"/>
        <p:cNvGrpSpPr/>
        <p:nvPr/>
      </p:nvGrpSpPr>
      <p:grpSpPr>
        <a:xfrm>
          <a:off x="0" y="0"/>
          <a:ext cx="0" cy="0"/>
          <a:chOff x="0" y="0"/>
          <a:chExt cx="0" cy="0"/>
        </a:xfrm>
      </p:grpSpPr>
      <p:sp>
        <p:nvSpPr>
          <p:cNvPr id="75" name="Google Shape;75;p15"/>
          <p:cNvSpPr txBox="1"/>
          <p:nvPr>
            <p:ph type="title"/>
          </p:nvPr>
        </p:nvSpPr>
        <p:spPr>
          <a:xfrm>
            <a:off x="311700" y="372500"/>
            <a:ext cx="8520600" cy="733500"/>
          </a:xfrm>
          <a:prstGeom prst="rect">
            <a:avLst/>
          </a:prstGeom>
          <a:solidFill>
            <a:srgbClr val="E77BB5"/>
          </a:solidFill>
        </p:spPr>
        <p:txBody>
          <a:bodyPr anchorCtr="0" anchor="b" bIns="91425" lIns="91425" spcFirstLastPara="1" rIns="91425" wrap="square" tIns="91425">
            <a:normAutofit/>
          </a:bodyPr>
          <a:lstStyle/>
          <a:p>
            <a:pPr indent="0" lvl="0" marL="0" rtl="0" algn="l">
              <a:lnSpc>
                <a:spcPct val="115000"/>
              </a:lnSpc>
              <a:spcBef>
                <a:spcPts val="0"/>
              </a:spcBef>
              <a:spcAft>
                <a:spcPts val="1200"/>
              </a:spcAft>
              <a:buNone/>
            </a:pPr>
            <a:r>
              <a:rPr lang="en"/>
              <a:t>E</a:t>
            </a:r>
            <a:r>
              <a:rPr lang="en"/>
              <a:t>ssays Questions</a:t>
            </a:r>
            <a:endParaRPr sz="4200"/>
          </a:p>
        </p:txBody>
      </p:sp>
      <p:sp>
        <p:nvSpPr>
          <p:cNvPr id="76" name="Google Shape;76;p15"/>
          <p:cNvSpPr txBox="1"/>
          <p:nvPr>
            <p:ph idx="1" type="body"/>
          </p:nvPr>
        </p:nvSpPr>
        <p:spPr>
          <a:xfrm>
            <a:off x="311700" y="1468825"/>
            <a:ext cx="8520600" cy="30999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en"/>
              <a:t>“My Self Summary”</a:t>
            </a:r>
            <a:endParaRPr/>
          </a:p>
          <a:p>
            <a:pPr indent="-342900" lvl="0" marL="457200" rtl="0" algn="l">
              <a:spcBef>
                <a:spcPts val="0"/>
              </a:spcBef>
              <a:spcAft>
                <a:spcPts val="0"/>
              </a:spcAft>
              <a:buSzPts val="1800"/>
              <a:buAutoNum type="arabicPeriod"/>
            </a:pPr>
            <a:r>
              <a:rPr lang="en"/>
              <a:t>“What I’m doing with my life”</a:t>
            </a:r>
            <a:endParaRPr/>
          </a:p>
          <a:p>
            <a:pPr indent="-342900" lvl="0" marL="457200" rtl="0" algn="l">
              <a:spcBef>
                <a:spcPts val="0"/>
              </a:spcBef>
              <a:spcAft>
                <a:spcPts val="0"/>
              </a:spcAft>
              <a:buSzPts val="1800"/>
              <a:buAutoNum type="arabicPeriod"/>
            </a:pPr>
            <a:r>
              <a:rPr lang="en"/>
              <a:t>“I’m really good at”</a:t>
            </a:r>
            <a:endParaRPr/>
          </a:p>
          <a:p>
            <a:pPr indent="-342900" lvl="0" marL="457200" rtl="0" algn="l">
              <a:spcBef>
                <a:spcPts val="0"/>
              </a:spcBef>
              <a:spcAft>
                <a:spcPts val="0"/>
              </a:spcAft>
              <a:buSzPts val="1800"/>
              <a:buAutoNum type="arabicPeriod"/>
            </a:pPr>
            <a:r>
              <a:rPr lang="en"/>
              <a:t>“The first thing people usually notice about me”</a:t>
            </a:r>
            <a:endParaRPr/>
          </a:p>
          <a:p>
            <a:pPr indent="-342900" lvl="0" marL="457200" rtl="0" algn="l">
              <a:spcBef>
                <a:spcPts val="0"/>
              </a:spcBef>
              <a:spcAft>
                <a:spcPts val="0"/>
              </a:spcAft>
              <a:buSzPts val="1800"/>
              <a:buAutoNum type="arabicPeriod"/>
            </a:pPr>
            <a:r>
              <a:rPr lang="en"/>
              <a:t>“Favorite books, movies, show, music, and food”</a:t>
            </a:r>
            <a:endParaRPr/>
          </a:p>
          <a:p>
            <a:pPr indent="-342900" lvl="0" marL="457200" rtl="0" algn="l">
              <a:spcBef>
                <a:spcPts val="0"/>
              </a:spcBef>
              <a:spcAft>
                <a:spcPts val="0"/>
              </a:spcAft>
              <a:buSzPts val="1800"/>
              <a:buAutoNum type="arabicPeriod"/>
            </a:pPr>
            <a:r>
              <a:rPr lang="en"/>
              <a:t>“The six things I could never do without”</a:t>
            </a:r>
            <a:endParaRPr/>
          </a:p>
          <a:p>
            <a:pPr indent="-342900" lvl="0" marL="457200" rtl="0" algn="l">
              <a:spcBef>
                <a:spcPts val="0"/>
              </a:spcBef>
              <a:spcAft>
                <a:spcPts val="0"/>
              </a:spcAft>
              <a:buSzPts val="1800"/>
              <a:buAutoNum type="arabicPeriod"/>
            </a:pPr>
            <a:r>
              <a:rPr lang="en"/>
              <a:t>“I spend a lot of time thinking about”</a:t>
            </a:r>
            <a:endParaRPr/>
          </a:p>
          <a:p>
            <a:pPr indent="-342900" lvl="0" marL="457200" rtl="0" algn="l">
              <a:spcBef>
                <a:spcPts val="0"/>
              </a:spcBef>
              <a:spcAft>
                <a:spcPts val="0"/>
              </a:spcAft>
              <a:buSzPts val="1800"/>
              <a:buAutoNum type="arabicPeriod"/>
            </a:pPr>
            <a:r>
              <a:rPr lang="en"/>
              <a:t>“On a typical Friday night I am”</a:t>
            </a:r>
            <a:endParaRPr/>
          </a:p>
          <a:p>
            <a:pPr indent="-342900" lvl="0" marL="457200" rtl="0" algn="l">
              <a:spcBef>
                <a:spcPts val="0"/>
              </a:spcBef>
              <a:spcAft>
                <a:spcPts val="0"/>
              </a:spcAft>
              <a:buSzPts val="1800"/>
              <a:buAutoNum type="arabicPeriod"/>
            </a:pPr>
            <a:r>
              <a:rPr lang="en"/>
              <a:t>“The most private thing I am willing to admit”</a:t>
            </a:r>
            <a:endParaRPr/>
          </a:p>
          <a:p>
            <a:pPr indent="-342900" lvl="0" marL="457200" rtl="0" algn="l">
              <a:spcBef>
                <a:spcPts val="0"/>
              </a:spcBef>
              <a:spcAft>
                <a:spcPts val="0"/>
              </a:spcAft>
              <a:buSzPts val="1800"/>
              <a:buAutoNum type="arabicPeriod"/>
            </a:pPr>
            <a:r>
              <a:rPr lang="en"/>
              <a:t>“You should message me if…”</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2"/>
          <p:cNvSpPr txBox="1"/>
          <p:nvPr>
            <p:ph type="title"/>
          </p:nvPr>
        </p:nvSpPr>
        <p:spPr>
          <a:xfrm>
            <a:off x="177275" y="139025"/>
            <a:ext cx="8520600" cy="640200"/>
          </a:xfrm>
          <a:prstGeom prst="rect">
            <a:avLst/>
          </a:prstGeom>
          <a:solidFill>
            <a:schemeClr val="dk1"/>
          </a:solidFill>
        </p:spPr>
        <p:txBody>
          <a:bodyPr anchorCtr="0" anchor="b" bIns="91425" lIns="91425" spcFirstLastPara="1" rIns="91425" wrap="square" tIns="91425">
            <a:normAutofit/>
          </a:bodyPr>
          <a:lstStyle/>
          <a:p>
            <a:pPr indent="0" lvl="0" marL="0" rtl="0" algn="l">
              <a:spcBef>
                <a:spcPts val="0"/>
              </a:spcBef>
              <a:spcAft>
                <a:spcPts val="0"/>
              </a:spcAft>
              <a:buNone/>
            </a:pPr>
            <a:r>
              <a:rPr lang="en"/>
              <a:t>What women &amp; men are saying about themselves:</a:t>
            </a:r>
            <a:endParaRPr/>
          </a:p>
        </p:txBody>
      </p:sp>
      <p:sp>
        <p:nvSpPr>
          <p:cNvPr id="266" name="Google Shape;266;p42"/>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7" name="Google Shape;267;p42"/>
          <p:cNvPicPr preferRelativeResize="0"/>
          <p:nvPr/>
        </p:nvPicPr>
        <p:blipFill>
          <a:blip r:embed="rId3">
            <a:alphaModFix/>
          </a:blip>
          <a:stretch>
            <a:fillRect/>
          </a:stretch>
        </p:blipFill>
        <p:spPr>
          <a:xfrm>
            <a:off x="473950" y="779200"/>
            <a:ext cx="7806851" cy="4364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311700" y="372500"/>
            <a:ext cx="8520600" cy="733500"/>
          </a:xfrm>
          <a:prstGeom prst="rect">
            <a:avLst/>
          </a:prstGeom>
          <a:solidFill>
            <a:srgbClr val="E77BB5"/>
          </a:solidFill>
        </p:spPr>
        <p:txBody>
          <a:bodyPr anchorCtr="0" anchor="b" bIns="91425" lIns="91425" spcFirstLastPara="1" rIns="91425" wrap="square" tIns="91425">
            <a:normAutofit/>
          </a:bodyPr>
          <a:lstStyle/>
          <a:p>
            <a:pPr indent="0" lvl="0" marL="0" rtl="0" algn="l">
              <a:spcBef>
                <a:spcPts val="0"/>
              </a:spcBef>
              <a:spcAft>
                <a:spcPts val="0"/>
              </a:spcAft>
              <a:buNone/>
            </a:pPr>
            <a:r>
              <a:rPr lang="en"/>
              <a:t>Frequent words to both sexes (middle line) </a:t>
            </a:r>
            <a:endParaRPr/>
          </a:p>
        </p:txBody>
      </p:sp>
      <p:sp>
        <p:nvSpPr>
          <p:cNvPr id="273" name="Google Shape;273;p43"/>
          <p:cNvSpPr txBox="1"/>
          <p:nvPr>
            <p:ph idx="1" type="body"/>
          </p:nvPr>
        </p:nvSpPr>
        <p:spPr>
          <a:xfrm>
            <a:off x="311700" y="1468825"/>
            <a:ext cx="3999900" cy="3142500"/>
          </a:xfrm>
          <a:prstGeom prst="rect">
            <a:avLst/>
          </a:prstGeom>
          <a:solidFill>
            <a:srgbClr val="F4CCCC"/>
          </a:solidFill>
        </p:spPr>
        <p:txBody>
          <a:bodyPr anchorCtr="0" anchor="t" bIns="91425" lIns="91425" spcFirstLastPara="1" rIns="91425" wrap="square" tIns="91425">
            <a:normAutofit fontScale="62500"/>
          </a:bodyPr>
          <a:lstStyle/>
          <a:p>
            <a:pPr indent="0" lvl="0" marL="0" rtl="0" algn="l">
              <a:spcBef>
                <a:spcPts val="0"/>
              </a:spcBef>
              <a:spcAft>
                <a:spcPts val="0"/>
              </a:spcAft>
              <a:buNone/>
            </a:pPr>
            <a:r>
              <a:rPr lang="en" sz="2550"/>
              <a:t>M</a:t>
            </a:r>
            <a:r>
              <a:rPr lang="en" sz="2550"/>
              <a:t>ale:</a:t>
            </a:r>
            <a:endParaRPr sz="2550">
              <a:solidFill>
                <a:srgbClr val="000000"/>
              </a:solidFill>
              <a:latin typeface="Arial"/>
              <a:ea typeface="Arial"/>
              <a:cs typeface="Arial"/>
              <a:sym typeface="Arial"/>
            </a:endParaRPr>
          </a:p>
          <a:p>
            <a:pPr indent="0" lvl="0" marL="0" rtl="0" algn="l">
              <a:spcBef>
                <a:spcPts val="1200"/>
              </a:spcBef>
              <a:spcAft>
                <a:spcPts val="0"/>
              </a:spcAft>
              <a:buNone/>
            </a:pPr>
            <a:r>
              <a:t/>
            </a:r>
            <a:endParaRPr sz="1200">
              <a:solidFill>
                <a:srgbClr val="000000"/>
              </a:solidFill>
              <a:latin typeface="Arial"/>
              <a:ea typeface="Arial"/>
              <a:cs typeface="Arial"/>
              <a:sym typeface="Arial"/>
            </a:endParaRPr>
          </a:p>
          <a:p>
            <a:pPr indent="0" lvl="0" marL="0" rtl="0" algn="l">
              <a:spcBef>
                <a:spcPts val="1200"/>
              </a:spcBef>
              <a:spcAft>
                <a:spcPts val="0"/>
              </a:spcAft>
              <a:buNone/>
            </a:pPr>
            <a:r>
              <a:rPr lang="en" sz="1897">
                <a:solidFill>
                  <a:srgbClr val="000000"/>
                </a:solidFill>
                <a:latin typeface="Arial"/>
                <a:ea typeface="Arial"/>
                <a:cs typeface="Arial"/>
                <a:sym typeface="Arial"/>
              </a:rPr>
              <a:t>“humble easygoing </a:t>
            </a:r>
            <a:r>
              <a:rPr b="1" lang="en" sz="1897">
                <a:solidFill>
                  <a:srgbClr val="000000"/>
                </a:solidFill>
                <a:latin typeface="Arial"/>
                <a:ea typeface="Arial"/>
                <a:cs typeface="Arial"/>
                <a:sym typeface="Arial"/>
              </a:rPr>
              <a:t>sarcastic</a:t>
            </a:r>
            <a:r>
              <a:rPr lang="en" sz="1897">
                <a:solidFill>
                  <a:srgbClr val="000000"/>
                </a:solidFill>
                <a:latin typeface="Arial"/>
                <a:ea typeface="Arial"/>
                <a:cs typeface="Arial"/>
                <a:sym typeface="Arial"/>
              </a:rPr>
              <a:t> tattooed entrepreneur value honesty humor nice smile ptetty ladyy”</a:t>
            </a:r>
            <a:endParaRPr sz="1897">
              <a:solidFill>
                <a:srgbClr val="000000"/>
              </a:solidFill>
              <a:latin typeface="Arial"/>
              <a:ea typeface="Arial"/>
              <a:cs typeface="Arial"/>
              <a:sym typeface="Arial"/>
            </a:endParaRPr>
          </a:p>
          <a:p>
            <a:pPr indent="0" lvl="0" marL="0" rtl="0" algn="l">
              <a:spcBef>
                <a:spcPts val="1200"/>
              </a:spcBef>
              <a:spcAft>
                <a:spcPts val="0"/>
              </a:spcAft>
              <a:buNone/>
            </a:pPr>
            <a:r>
              <a:t/>
            </a:r>
            <a:endParaRPr sz="1897">
              <a:solidFill>
                <a:srgbClr val="000000"/>
              </a:solidFill>
              <a:latin typeface="Arial"/>
              <a:ea typeface="Arial"/>
              <a:cs typeface="Arial"/>
              <a:sym typeface="Arial"/>
            </a:endParaRPr>
          </a:p>
          <a:p>
            <a:pPr indent="0" lvl="0" marL="0" rtl="0" algn="l">
              <a:spcBef>
                <a:spcPts val="1200"/>
              </a:spcBef>
              <a:spcAft>
                <a:spcPts val="0"/>
              </a:spcAft>
              <a:buNone/>
            </a:pPr>
            <a:r>
              <a:rPr b="1" lang="en" sz="1897">
                <a:solidFill>
                  <a:srgbClr val="000000"/>
                </a:solidFill>
                <a:latin typeface="Arial"/>
                <a:ea typeface="Arial"/>
                <a:cs typeface="Arial"/>
                <a:sym typeface="Arial"/>
              </a:rPr>
              <a:t>passionate</a:t>
            </a:r>
            <a:r>
              <a:rPr lang="en" sz="1897">
                <a:solidFill>
                  <a:srgbClr val="000000"/>
                </a:solidFill>
                <a:latin typeface="Arial"/>
                <a:ea typeface="Arial"/>
                <a:cs typeface="Arial"/>
                <a:sym typeface="Arial"/>
              </a:rPr>
              <a:t> singersongwriter funkyass dancer </a:t>
            </a:r>
            <a:endParaRPr sz="1897">
              <a:solidFill>
                <a:srgbClr val="000000"/>
              </a:solidFill>
              <a:latin typeface="Arial"/>
              <a:ea typeface="Arial"/>
              <a:cs typeface="Arial"/>
              <a:sym typeface="Arial"/>
            </a:endParaRPr>
          </a:p>
          <a:p>
            <a:pPr indent="0" lvl="0" marL="0" rtl="0" algn="l">
              <a:spcBef>
                <a:spcPts val="1200"/>
              </a:spcBef>
              <a:spcAft>
                <a:spcPts val="0"/>
              </a:spcAft>
              <a:buNone/>
            </a:pPr>
            <a:r>
              <a:t/>
            </a:r>
            <a:endParaRPr sz="1897">
              <a:solidFill>
                <a:srgbClr val="000000"/>
              </a:solidFill>
              <a:latin typeface="Arial"/>
              <a:ea typeface="Arial"/>
              <a:cs typeface="Arial"/>
              <a:sym typeface="Arial"/>
            </a:endParaRPr>
          </a:p>
          <a:p>
            <a:pPr indent="0" lvl="0" marL="0" rtl="0" algn="l">
              <a:spcBef>
                <a:spcPts val="1200"/>
              </a:spcBef>
              <a:spcAft>
                <a:spcPts val="1200"/>
              </a:spcAft>
              <a:buNone/>
            </a:pPr>
            <a:r>
              <a:rPr lang="en" sz="1897">
                <a:solidFill>
                  <a:srgbClr val="000000"/>
                </a:solidFill>
                <a:latin typeface="Arial"/>
                <a:ea typeface="Arial"/>
                <a:cs typeface="Arial"/>
                <a:sym typeface="Arial"/>
              </a:rPr>
              <a:t>nerd like </a:t>
            </a:r>
            <a:r>
              <a:rPr b="1" lang="en" sz="1897">
                <a:solidFill>
                  <a:srgbClr val="000000"/>
                </a:solidFill>
                <a:latin typeface="Arial"/>
                <a:ea typeface="Arial"/>
                <a:cs typeface="Arial"/>
                <a:sym typeface="Arial"/>
              </a:rPr>
              <a:t>science</a:t>
            </a:r>
            <a:r>
              <a:rPr lang="en" sz="1897">
                <a:solidFill>
                  <a:srgbClr val="000000"/>
                </a:solidFill>
                <a:latin typeface="Arial"/>
                <a:ea typeface="Arial"/>
                <a:cs typeface="Arial"/>
                <a:sym typeface="Arial"/>
              </a:rPr>
              <a:t> science fiction anime video game type game comic strip late night tv read internet geeky</a:t>
            </a:r>
            <a:endParaRPr sz="1897">
              <a:solidFill>
                <a:srgbClr val="000000"/>
              </a:solidFill>
              <a:latin typeface="Arial"/>
              <a:ea typeface="Arial"/>
              <a:cs typeface="Arial"/>
              <a:sym typeface="Arial"/>
            </a:endParaRPr>
          </a:p>
        </p:txBody>
      </p:sp>
      <p:sp>
        <p:nvSpPr>
          <p:cNvPr id="274" name="Google Shape;274;p43"/>
          <p:cNvSpPr txBox="1"/>
          <p:nvPr>
            <p:ph idx="2" type="body"/>
          </p:nvPr>
        </p:nvSpPr>
        <p:spPr>
          <a:xfrm>
            <a:off x="4832400" y="1468825"/>
            <a:ext cx="3999900" cy="3099900"/>
          </a:xfrm>
          <a:prstGeom prst="rect">
            <a:avLst/>
          </a:prstGeom>
          <a:solidFill>
            <a:srgbClr val="F4CCCC"/>
          </a:solidFill>
        </p:spPr>
        <p:txBody>
          <a:bodyPr anchorCtr="0" anchor="t" bIns="91425" lIns="91425" spcFirstLastPara="1" rIns="91425" wrap="square" tIns="91425">
            <a:normAutofit/>
          </a:bodyPr>
          <a:lstStyle/>
          <a:p>
            <a:pPr indent="0" lvl="0" marL="0" rtl="0" algn="l">
              <a:spcBef>
                <a:spcPts val="0"/>
              </a:spcBef>
              <a:spcAft>
                <a:spcPts val="0"/>
              </a:spcAft>
              <a:buNone/>
            </a:pPr>
            <a:r>
              <a:rPr lang="en" sz="1800"/>
              <a:t>Female:</a:t>
            </a:r>
            <a:endParaRPr sz="1800"/>
          </a:p>
          <a:p>
            <a:pPr indent="0" lvl="0" marL="0" rtl="0" algn="l">
              <a:spcBef>
                <a:spcPts val="1200"/>
              </a:spcBef>
              <a:spcAft>
                <a:spcPts val="0"/>
              </a:spcAft>
              <a:buNone/>
            </a:pPr>
            <a:r>
              <a:t/>
            </a:r>
            <a:endParaRPr sz="1300">
              <a:solidFill>
                <a:srgbClr val="000000"/>
              </a:solidFill>
              <a:latin typeface="Arial"/>
              <a:ea typeface="Arial"/>
              <a:cs typeface="Arial"/>
              <a:sym typeface="Arial"/>
            </a:endParaRPr>
          </a:p>
          <a:p>
            <a:pPr indent="0" lvl="0" marL="0" rtl="0" algn="l">
              <a:spcBef>
                <a:spcPts val="1200"/>
              </a:spcBef>
              <a:spcAft>
                <a:spcPts val="0"/>
              </a:spcAft>
              <a:buNone/>
            </a:pPr>
            <a:r>
              <a:rPr lang="en" sz="1250">
                <a:solidFill>
                  <a:srgbClr val="000000"/>
                </a:solidFill>
                <a:latin typeface="Arial"/>
                <a:ea typeface="Arial"/>
                <a:cs typeface="Arial"/>
                <a:sym typeface="Arial"/>
              </a:rPr>
              <a:t>“</a:t>
            </a:r>
            <a:r>
              <a:rPr lang="en" sz="1250">
                <a:solidFill>
                  <a:srgbClr val="000000"/>
                </a:solidFill>
                <a:latin typeface="Arial"/>
                <a:ea typeface="Arial"/>
                <a:cs typeface="Arial"/>
                <a:sym typeface="Arial"/>
              </a:rPr>
              <a:t>p</a:t>
            </a:r>
            <a:r>
              <a:rPr lang="en" sz="1250">
                <a:solidFill>
                  <a:srgbClr val="000000"/>
                </a:solidFill>
                <a:latin typeface="Arial"/>
                <a:ea typeface="Arial"/>
                <a:cs typeface="Arial"/>
                <a:sym typeface="Arial"/>
              </a:rPr>
              <a:t>roudly nerdy</a:t>
            </a:r>
            <a:r>
              <a:rPr b="1" lang="en" sz="1250">
                <a:solidFill>
                  <a:srgbClr val="000000"/>
                </a:solidFill>
                <a:latin typeface="Arial"/>
                <a:ea typeface="Arial"/>
                <a:cs typeface="Arial"/>
                <a:sym typeface="Arial"/>
              </a:rPr>
              <a:t> sarcastic </a:t>
            </a:r>
            <a:r>
              <a:rPr lang="en" sz="1250">
                <a:solidFill>
                  <a:srgbClr val="000000"/>
                </a:solidFill>
                <a:latin typeface="Arial"/>
                <a:ea typeface="Arial"/>
                <a:cs typeface="Arial"/>
                <a:sym typeface="Arial"/>
              </a:rPr>
              <a:t>generally happy person”</a:t>
            </a:r>
            <a:endParaRPr sz="1250">
              <a:solidFill>
                <a:srgbClr val="000000"/>
              </a:solidFill>
              <a:latin typeface="Arial"/>
              <a:ea typeface="Arial"/>
              <a:cs typeface="Arial"/>
              <a:sym typeface="Arial"/>
            </a:endParaRPr>
          </a:p>
          <a:p>
            <a:pPr indent="0" lvl="0" marL="0" rtl="0" algn="l">
              <a:spcBef>
                <a:spcPts val="1200"/>
              </a:spcBef>
              <a:spcAft>
                <a:spcPts val="0"/>
              </a:spcAft>
              <a:buNone/>
            </a:pPr>
            <a:r>
              <a:t/>
            </a:r>
            <a:endParaRPr sz="1250">
              <a:solidFill>
                <a:srgbClr val="000000"/>
              </a:solidFill>
              <a:latin typeface="Arial"/>
              <a:ea typeface="Arial"/>
              <a:cs typeface="Arial"/>
              <a:sym typeface="Arial"/>
            </a:endParaRPr>
          </a:p>
          <a:p>
            <a:pPr indent="0" lvl="0" marL="0" rtl="0" algn="l">
              <a:spcBef>
                <a:spcPts val="1200"/>
              </a:spcBef>
              <a:spcAft>
                <a:spcPts val="0"/>
              </a:spcAft>
              <a:buNone/>
            </a:pPr>
            <a:r>
              <a:rPr lang="en" sz="1250">
                <a:solidFill>
                  <a:srgbClr val="000000"/>
                </a:solidFill>
                <a:latin typeface="Arial"/>
                <a:ea typeface="Arial"/>
                <a:cs typeface="Arial"/>
                <a:sym typeface="Arial"/>
              </a:rPr>
              <a:t>welsh woman</a:t>
            </a:r>
            <a:r>
              <a:rPr b="1" lang="en" sz="1250">
                <a:solidFill>
                  <a:srgbClr val="000000"/>
                </a:solidFill>
                <a:latin typeface="Arial"/>
                <a:ea typeface="Arial"/>
                <a:cs typeface="Arial"/>
                <a:sym typeface="Arial"/>
              </a:rPr>
              <a:t> passionate </a:t>
            </a:r>
            <a:r>
              <a:rPr lang="en" sz="1250">
                <a:solidFill>
                  <a:srgbClr val="000000"/>
                </a:solidFill>
                <a:latin typeface="Arial"/>
                <a:ea typeface="Arial"/>
                <a:cs typeface="Arial"/>
                <a:sym typeface="Arial"/>
              </a:rPr>
              <a:t>hard music irish whiske</a:t>
            </a:r>
            <a:endParaRPr sz="1250">
              <a:solidFill>
                <a:srgbClr val="000000"/>
              </a:solidFill>
              <a:latin typeface="Arial"/>
              <a:ea typeface="Arial"/>
              <a:cs typeface="Arial"/>
              <a:sym typeface="Arial"/>
            </a:endParaRPr>
          </a:p>
          <a:p>
            <a:pPr indent="0" lvl="0" marL="0" rtl="0" algn="l">
              <a:spcBef>
                <a:spcPts val="1200"/>
              </a:spcBef>
              <a:spcAft>
                <a:spcPts val="0"/>
              </a:spcAft>
              <a:buNone/>
            </a:pPr>
            <a:r>
              <a:t/>
            </a:r>
            <a:endParaRPr sz="1250">
              <a:solidFill>
                <a:srgbClr val="000000"/>
              </a:solidFill>
              <a:latin typeface="Arial"/>
              <a:ea typeface="Arial"/>
              <a:cs typeface="Arial"/>
              <a:sym typeface="Arial"/>
            </a:endParaRPr>
          </a:p>
          <a:p>
            <a:pPr indent="0" lvl="0" marL="0" rtl="0" algn="l">
              <a:spcBef>
                <a:spcPts val="1200"/>
              </a:spcBef>
              <a:spcAft>
                <a:spcPts val="1200"/>
              </a:spcAft>
              <a:buNone/>
            </a:pPr>
            <a:r>
              <a:rPr lang="en" sz="1250">
                <a:solidFill>
                  <a:srgbClr val="000000"/>
                </a:solidFill>
                <a:latin typeface="Arial"/>
                <a:ea typeface="Arial"/>
                <a:cs typeface="Arial"/>
                <a:sym typeface="Arial"/>
              </a:rPr>
              <a:t>study computer</a:t>
            </a:r>
            <a:r>
              <a:rPr b="1" lang="en" sz="1250">
                <a:solidFill>
                  <a:srgbClr val="000000"/>
                </a:solidFill>
                <a:latin typeface="Arial"/>
                <a:ea typeface="Arial"/>
                <a:cs typeface="Arial"/>
                <a:sym typeface="Arial"/>
              </a:rPr>
              <a:t> science </a:t>
            </a:r>
            <a:r>
              <a:rPr lang="en" sz="1250">
                <a:solidFill>
                  <a:srgbClr val="000000"/>
                </a:solidFill>
                <a:latin typeface="Arial"/>
                <a:ea typeface="Arial"/>
                <a:cs typeface="Arial"/>
                <a:sym typeface="Arial"/>
              </a:rPr>
              <a:t>grad school work startup company software engineer</a:t>
            </a:r>
            <a:endParaRPr sz="1250">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4"/>
          <p:cNvSpPr txBox="1"/>
          <p:nvPr>
            <p:ph type="title"/>
          </p:nvPr>
        </p:nvSpPr>
        <p:spPr>
          <a:xfrm>
            <a:off x="254225" y="57475"/>
            <a:ext cx="8520600" cy="553200"/>
          </a:xfrm>
          <a:prstGeom prst="rect">
            <a:avLst/>
          </a:prstGeom>
          <a:solidFill>
            <a:schemeClr val="dk1"/>
          </a:solidFill>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rPr lang="en"/>
              <a:t>What women &amp; men are looking for:</a:t>
            </a:r>
            <a:endParaRPr/>
          </a:p>
        </p:txBody>
      </p:sp>
      <p:sp>
        <p:nvSpPr>
          <p:cNvPr id="280" name="Google Shape;280;p4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ph type="title"/>
          </p:nvPr>
        </p:nvSpPr>
        <p:spPr>
          <a:xfrm>
            <a:off x="182375" y="165225"/>
            <a:ext cx="7216800" cy="919500"/>
          </a:xfrm>
          <a:prstGeom prst="rect">
            <a:avLst/>
          </a:prstGeom>
          <a:solidFill>
            <a:srgbClr val="E77BB5"/>
          </a:solidFill>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sz="2955"/>
          </a:p>
          <a:p>
            <a:pPr indent="0" lvl="0" marL="0" rtl="0" algn="l">
              <a:spcBef>
                <a:spcPts val="0"/>
              </a:spcBef>
              <a:spcAft>
                <a:spcPts val="0"/>
              </a:spcAft>
              <a:buNone/>
            </a:pPr>
            <a:r>
              <a:t/>
            </a:r>
            <a:endParaRPr sz="2955"/>
          </a:p>
          <a:p>
            <a:pPr indent="0" lvl="0" marL="0" rtl="0" algn="l">
              <a:spcBef>
                <a:spcPts val="0"/>
              </a:spcBef>
              <a:spcAft>
                <a:spcPts val="0"/>
              </a:spcAft>
              <a:buNone/>
            </a:pPr>
            <a:r>
              <a:t/>
            </a:r>
            <a:endParaRPr sz="2955"/>
          </a:p>
          <a:p>
            <a:pPr indent="0" lvl="0" marL="0" rtl="0" algn="l">
              <a:spcBef>
                <a:spcPts val="0"/>
              </a:spcBef>
              <a:spcAft>
                <a:spcPts val="0"/>
              </a:spcAft>
              <a:buNone/>
            </a:pPr>
            <a:r>
              <a:t/>
            </a:r>
            <a:endParaRPr sz="2955"/>
          </a:p>
          <a:p>
            <a:pPr indent="0" lvl="0" marL="0" rtl="0" algn="l">
              <a:spcBef>
                <a:spcPts val="0"/>
              </a:spcBef>
              <a:spcAft>
                <a:spcPts val="0"/>
              </a:spcAft>
              <a:buNone/>
            </a:pPr>
            <a:r>
              <a:t/>
            </a:r>
            <a:endParaRPr sz="2955"/>
          </a:p>
          <a:p>
            <a:pPr indent="0" lvl="0" marL="0" rtl="0" algn="l">
              <a:spcBef>
                <a:spcPts val="0"/>
              </a:spcBef>
              <a:spcAft>
                <a:spcPts val="0"/>
              </a:spcAft>
              <a:buNone/>
            </a:pPr>
            <a:r>
              <a:t/>
            </a:r>
            <a:endParaRPr/>
          </a:p>
          <a:p>
            <a:pPr indent="0" lvl="0" marL="0" rtl="0" algn="l">
              <a:spcBef>
                <a:spcPts val="0"/>
              </a:spcBef>
              <a:spcAft>
                <a:spcPts val="0"/>
              </a:spcAft>
              <a:buNone/>
            </a:pPr>
            <a:r>
              <a:rPr lang="en"/>
              <a:t>Most frequent words in unified text  </a:t>
            </a:r>
            <a:endParaRPr/>
          </a:p>
          <a:p>
            <a:pPr indent="0" lvl="0" marL="0" rtl="0" algn="l">
              <a:spcBef>
                <a:spcPts val="0"/>
              </a:spcBef>
              <a:spcAft>
                <a:spcPts val="0"/>
              </a:spcAft>
              <a:buNone/>
            </a:pPr>
            <a:r>
              <a:rPr lang="en" sz="2955"/>
              <a:t>WordCloud</a:t>
            </a:r>
            <a:endParaRPr/>
          </a:p>
        </p:txBody>
      </p:sp>
      <p:pic>
        <p:nvPicPr>
          <p:cNvPr id="286" name="Google Shape;286;p45"/>
          <p:cNvPicPr preferRelativeResize="0"/>
          <p:nvPr/>
        </p:nvPicPr>
        <p:blipFill>
          <a:blip r:embed="rId3">
            <a:alphaModFix/>
          </a:blip>
          <a:stretch>
            <a:fillRect/>
          </a:stretch>
        </p:blipFill>
        <p:spPr>
          <a:xfrm>
            <a:off x="182375" y="1521775"/>
            <a:ext cx="7216800" cy="3382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6"/>
          <p:cNvSpPr txBox="1"/>
          <p:nvPr>
            <p:ph type="title"/>
          </p:nvPr>
        </p:nvSpPr>
        <p:spPr>
          <a:xfrm>
            <a:off x="233250" y="212900"/>
            <a:ext cx="8520600" cy="975000"/>
          </a:xfrm>
          <a:prstGeom prst="rect">
            <a:avLst/>
          </a:prstGeom>
          <a:solidFill>
            <a:srgbClr val="E77BB5"/>
          </a:solidFill>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200">
              <a:solidFill>
                <a:srgbClr val="212529"/>
              </a:solidFill>
              <a:highlight>
                <a:schemeClr val="lt1"/>
              </a:highlight>
              <a:latin typeface="Source Code Pro"/>
              <a:ea typeface="Source Code Pro"/>
              <a:cs typeface="Source Code Pro"/>
              <a:sym typeface="Source Code Pro"/>
            </a:endParaRPr>
          </a:p>
          <a:p>
            <a:pPr indent="0" lvl="0" marL="0" rtl="0" algn="l">
              <a:spcBef>
                <a:spcPts val="0"/>
              </a:spcBef>
              <a:spcAft>
                <a:spcPts val="0"/>
              </a:spcAft>
              <a:buNone/>
            </a:pPr>
            <a:r>
              <a:t/>
            </a:r>
            <a:endParaRPr sz="1533">
              <a:solidFill>
                <a:srgbClr val="212529"/>
              </a:solidFill>
              <a:highlight>
                <a:schemeClr val="lt1"/>
              </a:highlight>
              <a:latin typeface="Source Code Pro"/>
              <a:ea typeface="Source Code Pro"/>
              <a:cs typeface="Source Code Pro"/>
              <a:sym typeface="Source Code Pro"/>
            </a:endParaRPr>
          </a:p>
          <a:p>
            <a:pPr indent="0" lvl="0" marL="0" rtl="0" algn="l">
              <a:spcBef>
                <a:spcPts val="0"/>
              </a:spcBef>
              <a:spcAft>
                <a:spcPts val="0"/>
              </a:spcAft>
              <a:buNone/>
            </a:pPr>
            <a:r>
              <a:rPr lang="en"/>
              <a:t>Sentiment Analysis using TextBlob</a:t>
            </a:r>
            <a:endParaRPr/>
          </a:p>
          <a:p>
            <a:pPr indent="0" lvl="0" marL="0" rtl="0" algn="l">
              <a:spcBef>
                <a:spcPts val="0"/>
              </a:spcBef>
              <a:spcAft>
                <a:spcPts val="0"/>
              </a:spcAft>
              <a:buNone/>
            </a:pPr>
            <a:r>
              <a:rPr lang="en"/>
              <a:t>Sentiment Subjectivity</a:t>
            </a:r>
            <a:endParaRPr/>
          </a:p>
        </p:txBody>
      </p:sp>
      <p:sp>
        <p:nvSpPr>
          <p:cNvPr id="292" name="Google Shape;292;p46"/>
          <p:cNvSpPr txBox="1"/>
          <p:nvPr>
            <p:ph idx="1" type="body"/>
          </p:nvPr>
        </p:nvSpPr>
        <p:spPr>
          <a:xfrm>
            <a:off x="311700" y="1344700"/>
            <a:ext cx="8520600" cy="3231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1200">
              <a:solidFill>
                <a:srgbClr val="212529"/>
              </a:solidFill>
              <a:highlight>
                <a:schemeClr val="lt1"/>
              </a:highlight>
              <a:latin typeface="Arial"/>
              <a:ea typeface="Arial"/>
              <a:cs typeface="Arial"/>
              <a:sym typeface="Arial"/>
            </a:endParaRPr>
          </a:p>
        </p:txBody>
      </p:sp>
      <p:pic>
        <p:nvPicPr>
          <p:cNvPr id="293" name="Google Shape;293;p46"/>
          <p:cNvPicPr preferRelativeResize="0"/>
          <p:nvPr/>
        </p:nvPicPr>
        <p:blipFill>
          <a:blip r:embed="rId3">
            <a:alphaModFix/>
          </a:blip>
          <a:stretch>
            <a:fillRect/>
          </a:stretch>
        </p:blipFill>
        <p:spPr>
          <a:xfrm>
            <a:off x="311700" y="1462200"/>
            <a:ext cx="7644475" cy="3681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7"/>
          <p:cNvSpPr txBox="1"/>
          <p:nvPr>
            <p:ph type="title"/>
          </p:nvPr>
        </p:nvSpPr>
        <p:spPr>
          <a:xfrm>
            <a:off x="311700" y="372500"/>
            <a:ext cx="8520600" cy="733500"/>
          </a:xfrm>
          <a:prstGeom prst="rect">
            <a:avLst/>
          </a:prstGeom>
          <a:solidFill>
            <a:srgbClr val="E77BB5"/>
          </a:solidFill>
        </p:spPr>
        <p:txBody>
          <a:bodyPr anchorCtr="0" anchor="b" bIns="91425" lIns="91425" spcFirstLastPara="1" rIns="91425" wrap="square" tIns="91425">
            <a:normAutofit/>
          </a:bodyPr>
          <a:lstStyle/>
          <a:p>
            <a:pPr indent="0" lvl="0" marL="0" rtl="0" algn="l">
              <a:spcBef>
                <a:spcPts val="0"/>
              </a:spcBef>
              <a:spcAft>
                <a:spcPts val="0"/>
              </a:spcAft>
              <a:buNone/>
            </a:pPr>
            <a:r>
              <a:rPr lang="en"/>
              <a:t>Sentiment Polarity</a:t>
            </a:r>
            <a:endParaRPr/>
          </a:p>
        </p:txBody>
      </p:sp>
      <p:sp>
        <p:nvSpPr>
          <p:cNvPr id="299" name="Google Shape;299;p47"/>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0" name="Google Shape;300;p47"/>
          <p:cNvPicPr preferRelativeResize="0"/>
          <p:nvPr/>
        </p:nvPicPr>
        <p:blipFill>
          <a:blip r:embed="rId3">
            <a:alphaModFix/>
          </a:blip>
          <a:stretch>
            <a:fillRect/>
          </a:stretch>
        </p:blipFill>
        <p:spPr>
          <a:xfrm>
            <a:off x="311700" y="1418900"/>
            <a:ext cx="7991850" cy="3575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8"/>
          <p:cNvSpPr txBox="1"/>
          <p:nvPr>
            <p:ph type="title"/>
          </p:nvPr>
        </p:nvSpPr>
        <p:spPr>
          <a:xfrm>
            <a:off x="311700" y="372500"/>
            <a:ext cx="8520600" cy="733500"/>
          </a:xfrm>
          <a:prstGeom prst="rect">
            <a:avLst/>
          </a:prstGeom>
          <a:solidFill>
            <a:srgbClr val="82C6FF"/>
          </a:solidFill>
        </p:spPr>
        <p:txBody>
          <a:bodyPr anchorCtr="0" anchor="b" bIns="91425" lIns="91425" spcFirstLastPara="1" rIns="91425" wrap="square" tIns="91425">
            <a:normAutofit/>
          </a:bodyPr>
          <a:lstStyle/>
          <a:p>
            <a:pPr indent="0" lvl="0" marL="0" rtl="0" algn="l">
              <a:spcBef>
                <a:spcPts val="0"/>
              </a:spcBef>
              <a:spcAft>
                <a:spcPts val="0"/>
              </a:spcAft>
              <a:buNone/>
            </a:pPr>
            <a:r>
              <a:rPr lang="en"/>
              <a:t>Word Embedding / </a:t>
            </a:r>
            <a:r>
              <a:rPr lang="en"/>
              <a:t>Similarity</a:t>
            </a:r>
            <a:endParaRPr/>
          </a:p>
        </p:txBody>
      </p:sp>
      <p:sp>
        <p:nvSpPr>
          <p:cNvPr id="306" name="Google Shape;306;p48"/>
          <p:cNvSpPr txBox="1"/>
          <p:nvPr>
            <p:ph idx="1" type="body"/>
          </p:nvPr>
        </p:nvSpPr>
        <p:spPr>
          <a:xfrm>
            <a:off x="311700" y="1468825"/>
            <a:ext cx="8520600" cy="3099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 similarity function in spaCy is by default calculated as cosine similarity, with vectors averaged over the document for missing words.</a:t>
            </a:r>
            <a:endParaRPr/>
          </a:p>
          <a:p>
            <a:pPr indent="0" lvl="0" marL="0" rtl="0" algn="l">
              <a:spcBef>
                <a:spcPts val="1200"/>
              </a:spcBef>
              <a:spcAft>
                <a:spcPts val="0"/>
              </a:spcAft>
              <a:buNone/>
            </a:pPr>
            <a:r>
              <a:rPr lang="en"/>
              <a:t>We implemented a find_matcher to find the matching score </a:t>
            </a:r>
            <a:r>
              <a:rPr lang="en"/>
              <a:t>between</a:t>
            </a:r>
            <a:r>
              <a:rPr lang="en"/>
              <a:t> a user and 4 potential matches according to their preferences.</a:t>
            </a:r>
            <a:endParaRPr/>
          </a:p>
          <a:p>
            <a:pPr indent="0" lvl="0" marL="0" rtl="0" algn="l">
              <a:spcBef>
                <a:spcPts val="1200"/>
              </a:spcBef>
              <a:spcAft>
                <a:spcPts val="0"/>
              </a:spcAft>
              <a:buNone/>
            </a:pPr>
            <a:r>
              <a:t/>
            </a:r>
            <a:endParaRPr/>
          </a:p>
          <a:p>
            <a:pPr indent="0" lvl="0" marL="0" rtl="0" algn="l">
              <a:lnSpc>
                <a:spcPct val="100000"/>
              </a:lnSpc>
              <a:spcBef>
                <a:spcPts val="1200"/>
              </a:spcBef>
              <a:spcAft>
                <a:spcPts val="0"/>
              </a:spcAft>
              <a:buNone/>
            </a:pPr>
            <a:r>
              <a:t/>
            </a:r>
            <a:endParaRPr/>
          </a:p>
        </p:txBody>
      </p:sp>
      <p:pic>
        <p:nvPicPr>
          <p:cNvPr id="307" name="Google Shape;307;p48"/>
          <p:cNvPicPr preferRelativeResize="0"/>
          <p:nvPr/>
        </p:nvPicPr>
        <p:blipFill>
          <a:blip r:embed="rId3">
            <a:alphaModFix/>
          </a:blip>
          <a:stretch>
            <a:fillRect/>
          </a:stretch>
        </p:blipFill>
        <p:spPr>
          <a:xfrm>
            <a:off x="311700" y="3498013"/>
            <a:ext cx="4724400" cy="1228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9"/>
          <p:cNvSpPr txBox="1"/>
          <p:nvPr>
            <p:ph type="title"/>
          </p:nvPr>
        </p:nvSpPr>
        <p:spPr>
          <a:xfrm>
            <a:off x="311700" y="372500"/>
            <a:ext cx="8520600" cy="733500"/>
          </a:xfrm>
          <a:prstGeom prst="rect">
            <a:avLst/>
          </a:prstGeom>
          <a:solidFill>
            <a:srgbClr val="E77BB5"/>
          </a:solidFill>
        </p:spPr>
        <p:txBody>
          <a:bodyPr anchorCtr="0" anchor="b" bIns="91425" lIns="91425" spcFirstLastPara="1" rIns="91425" wrap="square" tIns="91425">
            <a:normAutofit/>
          </a:bodyPr>
          <a:lstStyle/>
          <a:p>
            <a:pPr indent="0" lvl="0" marL="0" rtl="0" algn="l">
              <a:spcBef>
                <a:spcPts val="0"/>
              </a:spcBef>
              <a:spcAft>
                <a:spcPts val="0"/>
              </a:spcAft>
              <a:buNone/>
            </a:pPr>
            <a:r>
              <a:rPr lang="en"/>
              <a:t>Next Project - Hack the App using ML…</a:t>
            </a:r>
            <a:endParaRPr/>
          </a:p>
        </p:txBody>
      </p:sp>
      <p:sp>
        <p:nvSpPr>
          <p:cNvPr id="313" name="Google Shape;313;p49"/>
          <p:cNvSpPr txBox="1"/>
          <p:nvPr>
            <p:ph idx="1" type="body"/>
          </p:nvPr>
        </p:nvSpPr>
        <p:spPr>
          <a:xfrm>
            <a:off x="311700" y="1476000"/>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t>
            </a:r>
            <a:endParaRPr/>
          </a:p>
        </p:txBody>
      </p:sp>
      <p:pic>
        <p:nvPicPr>
          <p:cNvPr descr="Chris McKinlay uses the power of super-computing - and his own brain - to &quot;trend globally&quot; on a dating website. Then he finds true love.&#10;&#10;Chris McKinlay is a Data Scientist who got his doctorate from UCLA in Applied Mathematics. He first got turned onto the idea of applying mathematics during his time as a member of an offshoot of the MIT blackjack team. He later applied mathematics by hacking into the OkCupid dating website and eventually going on dates with 88 women. It took awhile, but the 88th woman was the one Chris had been hoping to find all along.&#10;&#10;Like Chris McKinlay's profile? Visit &quot;The Secret Life of Scientists and Engineers&quot; online and on Facebook.&#10;Web: http://www.pbs.org/wgbh/nova/secretlife/&#10;Facebook: http://www.facebook.com/novasecretlife&#10;&#10;&quot;The Secret Life of Scientists and Engineers&quot; is an Emmy-nominated web video series and site from the makers of the acclaimed science series, PBS's NOVA. Each episode profiles one of today's leading scientists, and shows what happens when the lab coats come off. Secret Life is produced by Seftel Productions, Inc." id="314" name="Google Shape;314;p49" title="Chris McKinlay - I Hacked OkCupid">
            <a:hlinkClick r:id="rId3"/>
          </p:cNvPr>
          <p:cNvPicPr preferRelativeResize="0"/>
          <p:nvPr/>
        </p:nvPicPr>
        <p:blipFill>
          <a:blip r:embed="rId4">
            <a:alphaModFix/>
          </a:blip>
          <a:stretch>
            <a:fillRect/>
          </a:stretch>
        </p:blipFill>
        <p:spPr>
          <a:xfrm>
            <a:off x="311700" y="1508575"/>
            <a:ext cx="4572000" cy="3354750"/>
          </a:xfrm>
          <a:prstGeom prst="rect">
            <a:avLst/>
          </a:prstGeom>
          <a:noFill/>
          <a:ln>
            <a:noFill/>
          </a:ln>
        </p:spPr>
      </p:pic>
      <p:sp>
        <p:nvSpPr>
          <p:cNvPr id="315" name="Google Shape;315;p49"/>
          <p:cNvSpPr txBox="1"/>
          <p:nvPr/>
        </p:nvSpPr>
        <p:spPr>
          <a:xfrm>
            <a:off x="7119000" y="4575900"/>
            <a:ext cx="193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 Thank you</a:t>
            </a:r>
            <a:endParaRPr>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66584"/>
        </a:solidFill>
      </p:bgPr>
    </p:bg>
    <p:spTree>
      <p:nvGrpSpPr>
        <p:cNvPr id="319" name="Shape 319"/>
        <p:cNvGrpSpPr/>
        <p:nvPr/>
      </p:nvGrpSpPr>
      <p:grpSpPr>
        <a:xfrm>
          <a:off x="0" y="0"/>
          <a:ext cx="0" cy="0"/>
          <a:chOff x="0" y="0"/>
          <a:chExt cx="0" cy="0"/>
        </a:xfrm>
      </p:grpSpPr>
      <p:sp>
        <p:nvSpPr>
          <p:cNvPr id="320" name="Google Shape;320;p50"/>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321" name="Google Shape;321;p50"/>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2" name="Google Shape;322;p50"/>
          <p:cNvPicPr preferRelativeResize="0"/>
          <p:nvPr/>
        </p:nvPicPr>
        <p:blipFill>
          <a:blip r:embed="rId3">
            <a:alphaModFix/>
          </a:blip>
          <a:stretch>
            <a:fillRect/>
          </a:stretch>
        </p:blipFill>
        <p:spPr>
          <a:xfrm>
            <a:off x="0" y="171450"/>
            <a:ext cx="9144000" cy="4800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80" name="Shape 80"/>
        <p:cNvGrpSpPr/>
        <p:nvPr/>
      </p:nvGrpSpPr>
      <p:grpSpPr>
        <a:xfrm>
          <a:off x="0" y="0"/>
          <a:ext cx="0" cy="0"/>
          <a:chOff x="0" y="0"/>
          <a:chExt cx="0" cy="0"/>
        </a:xfrm>
      </p:grpSpPr>
      <p:sp>
        <p:nvSpPr>
          <p:cNvPr id="81" name="Google Shape;81;p16"/>
          <p:cNvSpPr txBox="1"/>
          <p:nvPr>
            <p:ph type="title"/>
          </p:nvPr>
        </p:nvSpPr>
        <p:spPr>
          <a:xfrm>
            <a:off x="311700" y="372500"/>
            <a:ext cx="8520600" cy="733500"/>
          </a:xfrm>
          <a:prstGeom prst="rect">
            <a:avLst/>
          </a:prstGeom>
          <a:solidFill>
            <a:srgbClr val="E77BB5"/>
          </a:solidFill>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What does the San Francisco online dating landscape look like?</a:t>
            </a:r>
            <a:endParaRPr/>
          </a:p>
        </p:txBody>
      </p:sp>
      <p:sp>
        <p:nvSpPr>
          <p:cNvPr id="82" name="Google Shape;82;p16"/>
          <p:cNvSpPr txBox="1"/>
          <p:nvPr>
            <p:ph idx="1" type="body"/>
          </p:nvPr>
        </p:nvSpPr>
        <p:spPr>
          <a:xfrm>
            <a:off x="311700" y="1468825"/>
            <a:ext cx="8520600" cy="359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46"/>
              <a:t>Demanding work schedules, long commutes, San Francisco men who suffer from Peter Pan syndrome, guys who don’t approach women offline and a shortage of women are some of the most commonly referenced reasons for such frustration among single folks in San Francisco.</a:t>
            </a:r>
            <a:endParaRPr sz="1927">
              <a:solidFill>
                <a:srgbClr val="0A0A0A"/>
              </a:solidFill>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7"/>
          <p:cNvSpPr txBox="1"/>
          <p:nvPr>
            <p:ph type="title"/>
          </p:nvPr>
        </p:nvSpPr>
        <p:spPr>
          <a:xfrm>
            <a:off x="311700" y="372500"/>
            <a:ext cx="8520600" cy="733500"/>
          </a:xfrm>
          <a:prstGeom prst="rect">
            <a:avLst/>
          </a:prstGeom>
          <a:solidFill>
            <a:srgbClr val="E48CBB"/>
          </a:solidFill>
        </p:spPr>
        <p:txBody>
          <a:bodyPr anchorCtr="0" anchor="b" bIns="91425" lIns="91425" spcFirstLastPara="1" rIns="91425" wrap="square" tIns="91425">
            <a:normAutofit/>
          </a:bodyPr>
          <a:lstStyle/>
          <a:p>
            <a:pPr indent="0" lvl="0" marL="0" rtl="0" algn="l">
              <a:spcBef>
                <a:spcPts val="0"/>
              </a:spcBef>
              <a:spcAft>
                <a:spcPts val="0"/>
              </a:spcAft>
              <a:buNone/>
            </a:pPr>
            <a:r>
              <a:rPr lang="en"/>
              <a:t>Formatting</a:t>
            </a:r>
            <a:r>
              <a:rPr lang="en"/>
              <a:t> and Cleaning Data</a:t>
            </a:r>
            <a:endParaRPr/>
          </a:p>
        </p:txBody>
      </p:sp>
      <p:pic>
        <p:nvPicPr>
          <p:cNvPr id="88" name="Google Shape;88;p17"/>
          <p:cNvPicPr preferRelativeResize="0"/>
          <p:nvPr/>
        </p:nvPicPr>
        <p:blipFill>
          <a:blip r:embed="rId3">
            <a:alphaModFix/>
          </a:blip>
          <a:stretch>
            <a:fillRect/>
          </a:stretch>
        </p:blipFill>
        <p:spPr>
          <a:xfrm>
            <a:off x="311700" y="1258400"/>
            <a:ext cx="4665875" cy="3732700"/>
          </a:xfrm>
          <a:prstGeom prst="rect">
            <a:avLst/>
          </a:prstGeom>
          <a:noFill/>
          <a:ln>
            <a:noFill/>
          </a:ln>
        </p:spPr>
      </p:pic>
      <p:sp>
        <p:nvSpPr>
          <p:cNvPr id="89" name="Google Shape;89;p17"/>
          <p:cNvSpPr txBox="1"/>
          <p:nvPr>
            <p:ph idx="4294967295" type="body"/>
          </p:nvPr>
        </p:nvSpPr>
        <p:spPr>
          <a:xfrm>
            <a:off x="5237875" y="1468825"/>
            <a:ext cx="3594300" cy="3596100"/>
          </a:xfrm>
          <a:prstGeom prst="rect">
            <a:avLst/>
          </a:prstGeom>
        </p:spPr>
        <p:txBody>
          <a:bodyPr anchorCtr="0" anchor="t" bIns="91425" lIns="91425" spcFirstLastPara="1" rIns="91425" wrap="square" tIns="91425">
            <a:normAutofit/>
          </a:bodyPr>
          <a:lstStyle/>
          <a:p>
            <a:pPr indent="-358564" lvl="0" marL="457200" rtl="0" algn="l">
              <a:spcBef>
                <a:spcPts val="0"/>
              </a:spcBef>
              <a:spcAft>
                <a:spcPts val="0"/>
              </a:spcAft>
              <a:buSzPts val="2047"/>
              <a:buChar char="●"/>
            </a:pPr>
            <a:r>
              <a:rPr lang="en" sz="2046"/>
              <a:t>Convert height to meters, split city and state, take only the religion name</a:t>
            </a:r>
            <a:endParaRPr sz="2046"/>
          </a:p>
          <a:p>
            <a:pPr indent="-358564" lvl="0" marL="457200" rtl="0" algn="l">
              <a:spcBef>
                <a:spcPts val="0"/>
              </a:spcBef>
              <a:spcAft>
                <a:spcPts val="0"/>
              </a:spcAft>
              <a:buSzPts val="2047"/>
              <a:buChar char="●"/>
            </a:pPr>
            <a:r>
              <a:rPr lang="en" sz="2046"/>
              <a:t>Find missing values</a:t>
            </a:r>
            <a:endParaRPr sz="2046"/>
          </a:p>
          <a:p>
            <a:pPr indent="-358564" lvl="0" marL="457200" rtl="0" algn="l">
              <a:spcBef>
                <a:spcPts val="0"/>
              </a:spcBef>
              <a:spcAft>
                <a:spcPts val="0"/>
              </a:spcAft>
              <a:buSzPts val="2047"/>
              <a:buChar char="●"/>
            </a:pPr>
            <a:r>
              <a:rPr lang="en" sz="2046"/>
              <a:t>Height Analysis</a:t>
            </a:r>
            <a:endParaRPr sz="2046"/>
          </a:p>
          <a:p>
            <a:pPr indent="0" lvl="0" marL="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372500"/>
            <a:ext cx="8520600" cy="733500"/>
          </a:xfrm>
          <a:prstGeom prst="rect">
            <a:avLst/>
          </a:prstGeom>
          <a:solidFill>
            <a:srgbClr val="E77BB5"/>
          </a:solidFill>
        </p:spPr>
        <p:txBody>
          <a:bodyPr anchorCtr="0" anchor="b" bIns="91425" lIns="91425" spcFirstLastPara="1" rIns="91425" wrap="square" tIns="91425">
            <a:normAutofit/>
          </a:bodyPr>
          <a:lstStyle/>
          <a:p>
            <a:pPr indent="0" lvl="0" marL="0" rtl="0" algn="l">
              <a:spcBef>
                <a:spcPts val="0"/>
              </a:spcBef>
              <a:spcAft>
                <a:spcPts val="0"/>
              </a:spcAft>
              <a:buNone/>
            </a:pPr>
            <a:r>
              <a:rPr lang="en"/>
              <a:t>Find missing values</a:t>
            </a:r>
            <a:endParaRPr/>
          </a:p>
        </p:txBody>
      </p:sp>
      <p:pic>
        <p:nvPicPr>
          <p:cNvPr id="95" name="Google Shape;95;p18"/>
          <p:cNvPicPr preferRelativeResize="0"/>
          <p:nvPr/>
        </p:nvPicPr>
        <p:blipFill>
          <a:blip r:embed="rId3">
            <a:alphaModFix/>
          </a:blip>
          <a:stretch>
            <a:fillRect/>
          </a:stretch>
        </p:blipFill>
        <p:spPr>
          <a:xfrm>
            <a:off x="311700" y="1242675"/>
            <a:ext cx="2650272" cy="3732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372500"/>
            <a:ext cx="8520600" cy="733500"/>
          </a:xfrm>
          <a:prstGeom prst="rect">
            <a:avLst/>
          </a:prstGeom>
          <a:solidFill>
            <a:srgbClr val="E77BB5"/>
          </a:solidFill>
        </p:spPr>
        <p:txBody>
          <a:bodyPr anchorCtr="0" anchor="b" bIns="91425" lIns="91425" spcFirstLastPara="1" rIns="91425" wrap="square" tIns="91425">
            <a:normAutofit/>
          </a:bodyPr>
          <a:lstStyle/>
          <a:p>
            <a:pPr indent="0" lvl="0" marL="0" rtl="0" algn="l">
              <a:spcBef>
                <a:spcPts val="0"/>
              </a:spcBef>
              <a:spcAft>
                <a:spcPts val="0"/>
              </a:spcAft>
              <a:buNone/>
            </a:pPr>
            <a:r>
              <a:rPr lang="en"/>
              <a:t>Height Analysis</a:t>
            </a:r>
            <a:endParaRPr/>
          </a:p>
        </p:txBody>
      </p:sp>
      <p:pic>
        <p:nvPicPr>
          <p:cNvPr id="101" name="Google Shape;101;p19"/>
          <p:cNvPicPr preferRelativeResize="0"/>
          <p:nvPr/>
        </p:nvPicPr>
        <p:blipFill>
          <a:blip r:embed="rId3">
            <a:alphaModFix/>
          </a:blip>
          <a:stretch>
            <a:fillRect/>
          </a:stretch>
        </p:blipFill>
        <p:spPr>
          <a:xfrm>
            <a:off x="152400" y="1258400"/>
            <a:ext cx="3686175" cy="2514600"/>
          </a:xfrm>
          <a:prstGeom prst="rect">
            <a:avLst/>
          </a:prstGeom>
          <a:noFill/>
          <a:ln>
            <a:noFill/>
          </a:ln>
        </p:spPr>
      </p:pic>
      <p:pic>
        <p:nvPicPr>
          <p:cNvPr id="102" name="Google Shape;102;p19"/>
          <p:cNvPicPr preferRelativeResize="0"/>
          <p:nvPr/>
        </p:nvPicPr>
        <p:blipFill>
          <a:blip r:embed="rId4">
            <a:alphaModFix/>
          </a:blip>
          <a:stretch>
            <a:fillRect/>
          </a:stretch>
        </p:blipFill>
        <p:spPr>
          <a:xfrm>
            <a:off x="5013375" y="1258400"/>
            <a:ext cx="3705225" cy="2514600"/>
          </a:xfrm>
          <a:prstGeom prst="rect">
            <a:avLst/>
          </a:prstGeom>
          <a:noFill/>
          <a:ln>
            <a:noFill/>
          </a:ln>
        </p:spPr>
      </p:pic>
      <p:cxnSp>
        <p:nvCxnSpPr>
          <p:cNvPr id="103" name="Google Shape;103;p19"/>
          <p:cNvCxnSpPr/>
          <p:nvPr/>
        </p:nvCxnSpPr>
        <p:spPr>
          <a:xfrm>
            <a:off x="4032675" y="2515700"/>
            <a:ext cx="7866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372500"/>
            <a:ext cx="8520600" cy="733500"/>
          </a:xfrm>
          <a:prstGeom prst="rect">
            <a:avLst/>
          </a:prstGeom>
          <a:solidFill>
            <a:srgbClr val="E77BB5"/>
          </a:solidFill>
        </p:spPr>
        <p:txBody>
          <a:bodyPr anchorCtr="0" anchor="b" bIns="91425" lIns="91425" spcFirstLastPara="1" rIns="91425" wrap="square" tIns="91425">
            <a:normAutofit/>
          </a:bodyPr>
          <a:lstStyle/>
          <a:p>
            <a:pPr indent="0" lvl="0" marL="0" rtl="0" algn="l">
              <a:spcBef>
                <a:spcPts val="0"/>
              </a:spcBef>
              <a:spcAft>
                <a:spcPts val="0"/>
              </a:spcAft>
              <a:buNone/>
            </a:pPr>
            <a:r>
              <a:rPr lang="en"/>
              <a:t>Business Questions and Analysis</a:t>
            </a:r>
            <a:r>
              <a:rPr lang="en"/>
              <a:t> </a:t>
            </a:r>
            <a:endParaRPr/>
          </a:p>
        </p:txBody>
      </p:sp>
      <p:pic>
        <p:nvPicPr>
          <p:cNvPr id="109" name="Google Shape;109;p20"/>
          <p:cNvPicPr preferRelativeResize="0"/>
          <p:nvPr/>
        </p:nvPicPr>
        <p:blipFill>
          <a:blip r:embed="rId3">
            <a:alphaModFix/>
          </a:blip>
          <a:stretch>
            <a:fillRect/>
          </a:stretch>
        </p:blipFill>
        <p:spPr>
          <a:xfrm>
            <a:off x="311700" y="1321325"/>
            <a:ext cx="2882394" cy="3732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0" y="0"/>
            <a:ext cx="3862500" cy="733500"/>
          </a:xfrm>
          <a:prstGeom prst="rect">
            <a:avLst/>
          </a:prstGeom>
          <a:solidFill>
            <a:srgbClr val="E77BB5"/>
          </a:solidFill>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a:t>Age , sex and orientation </a:t>
            </a:r>
            <a:endParaRPr/>
          </a:p>
        </p:txBody>
      </p:sp>
      <p:sp>
        <p:nvSpPr>
          <p:cNvPr id="115" name="Google Shape;115;p21"/>
          <p:cNvSpPr txBox="1"/>
          <p:nvPr>
            <p:ph idx="1" type="body"/>
          </p:nvPr>
        </p:nvSpPr>
        <p:spPr>
          <a:xfrm>
            <a:off x="3862425" y="130525"/>
            <a:ext cx="5557500" cy="1288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Hii SSL, we are a hip new night club for singles, can you please tell us about our target </a:t>
            </a:r>
            <a:r>
              <a:rPr lang="en" sz="1600"/>
              <a:t>audience?</a:t>
            </a:r>
            <a:r>
              <a:rPr lang="en" sz="1600"/>
              <a:t> </a:t>
            </a:r>
            <a:endParaRPr sz="1600"/>
          </a:p>
        </p:txBody>
      </p:sp>
      <p:pic>
        <p:nvPicPr>
          <p:cNvPr id="116" name="Google Shape;116;p21"/>
          <p:cNvPicPr preferRelativeResize="0"/>
          <p:nvPr/>
        </p:nvPicPr>
        <p:blipFill>
          <a:blip r:embed="rId3">
            <a:alphaModFix/>
          </a:blip>
          <a:stretch>
            <a:fillRect/>
          </a:stretch>
        </p:blipFill>
        <p:spPr>
          <a:xfrm>
            <a:off x="125150" y="1419025"/>
            <a:ext cx="6958855" cy="3419675"/>
          </a:xfrm>
          <a:prstGeom prst="rect">
            <a:avLst/>
          </a:prstGeom>
          <a:noFill/>
          <a:ln>
            <a:noFill/>
          </a:ln>
        </p:spPr>
      </p:pic>
      <p:sp>
        <p:nvSpPr>
          <p:cNvPr id="117" name="Google Shape;117;p21"/>
          <p:cNvSpPr txBox="1"/>
          <p:nvPr/>
        </p:nvSpPr>
        <p:spPr>
          <a:xfrm>
            <a:off x="7084000" y="895200"/>
            <a:ext cx="1717200" cy="4248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Source Code Pro"/>
              <a:buChar char="-"/>
            </a:pPr>
            <a:r>
              <a:rPr lang="en" sz="1200">
                <a:latin typeface="Source Code Pro"/>
                <a:ea typeface="Source Code Pro"/>
                <a:cs typeface="Source Code Pro"/>
                <a:sym typeface="Source Code Pro"/>
              </a:rPr>
              <a:t>Most of the single male and female are </a:t>
            </a:r>
            <a:r>
              <a:rPr lang="en" sz="1200">
                <a:latin typeface="Source Code Pro"/>
                <a:ea typeface="Source Code Pro"/>
                <a:cs typeface="Source Code Pro"/>
                <a:sym typeface="Source Code Pro"/>
              </a:rPr>
              <a:t>between</a:t>
            </a:r>
            <a:r>
              <a:rPr lang="en" sz="1200">
                <a:latin typeface="Source Code Pro"/>
                <a:ea typeface="Source Code Pro"/>
                <a:cs typeface="Source Code Pro"/>
                <a:sym typeface="Source Code Pro"/>
              </a:rPr>
              <a:t> 24-30</a:t>
            </a:r>
            <a:endParaRPr sz="1200">
              <a:latin typeface="Source Code Pro"/>
              <a:ea typeface="Source Code Pro"/>
              <a:cs typeface="Source Code Pro"/>
              <a:sym typeface="Source Code Pro"/>
            </a:endParaRPr>
          </a:p>
          <a:p>
            <a:pPr indent="-304800" lvl="0" marL="457200" rtl="0" algn="l">
              <a:spcBef>
                <a:spcPts val="0"/>
              </a:spcBef>
              <a:spcAft>
                <a:spcPts val="0"/>
              </a:spcAft>
              <a:buSzPts val="1200"/>
              <a:buFont typeface="Source Code Pro"/>
              <a:buChar char="-"/>
            </a:pPr>
            <a:r>
              <a:rPr lang="en" sz="1200">
                <a:latin typeface="Source Code Pro"/>
                <a:ea typeface="Source Code Pro"/>
                <a:cs typeface="Source Code Pro"/>
                <a:sym typeface="Source Code Pro"/>
              </a:rPr>
              <a:t>you can see that the older they get its more even between the sexes </a:t>
            </a:r>
            <a:endParaRPr sz="1200">
              <a:latin typeface="Source Code Pro"/>
              <a:ea typeface="Source Code Pro"/>
              <a:cs typeface="Source Code Pro"/>
              <a:sym typeface="Source Code Pro"/>
            </a:endParaRPr>
          </a:p>
          <a:p>
            <a:pPr indent="-304800" lvl="0" marL="457200" rtl="0" algn="l">
              <a:spcBef>
                <a:spcPts val="0"/>
              </a:spcBef>
              <a:spcAft>
                <a:spcPts val="0"/>
              </a:spcAft>
              <a:buSzPts val="1200"/>
              <a:buFont typeface="Source Code Pro"/>
              <a:buChar char="-"/>
            </a:pPr>
            <a:r>
              <a:rPr lang="en" sz="1200">
                <a:latin typeface="Source Code Pro"/>
                <a:ea typeface="Source Code Pro"/>
                <a:cs typeface="Source Code Pro"/>
                <a:sym typeface="Source Code Pro"/>
              </a:rPr>
              <a:t>We also build HTML so the night club can go into more </a:t>
            </a:r>
            <a:r>
              <a:rPr lang="en" sz="1200">
                <a:latin typeface="Source Code Pro"/>
                <a:ea typeface="Source Code Pro"/>
                <a:cs typeface="Source Code Pro"/>
                <a:sym typeface="Source Code Pro"/>
              </a:rPr>
              <a:t>details</a:t>
            </a:r>
            <a:r>
              <a:rPr lang="en" sz="1200">
                <a:latin typeface="Source Code Pro"/>
                <a:ea typeface="Source Code Pro"/>
                <a:cs typeface="Source Code Pro"/>
                <a:sym typeface="Source Code Pro"/>
              </a:rPr>
              <a:t> about the target </a:t>
            </a:r>
            <a:r>
              <a:rPr lang="en" sz="1200">
                <a:latin typeface="Source Code Pro"/>
                <a:ea typeface="Source Code Pro"/>
                <a:cs typeface="Source Code Pro"/>
                <a:sym typeface="Source Code Pro"/>
              </a:rPr>
              <a:t>audience</a:t>
            </a:r>
            <a:endParaRPr sz="1200">
              <a:latin typeface="Source Code Pro"/>
              <a:ea typeface="Source Code Pro"/>
              <a:cs typeface="Source Code Pro"/>
              <a:sym typeface="Source Code Pro"/>
            </a:endParaRPr>
          </a:p>
        </p:txBody>
      </p:sp>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